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4" r:id="rId2"/>
    <p:sldId id="279" r:id="rId3"/>
    <p:sldId id="295" r:id="rId4"/>
    <p:sldId id="303" r:id="rId5"/>
    <p:sldId id="305" r:id="rId6"/>
    <p:sldId id="297" r:id="rId7"/>
    <p:sldId id="306" r:id="rId8"/>
    <p:sldId id="307" r:id="rId9"/>
    <p:sldId id="318" r:id="rId10"/>
    <p:sldId id="319" r:id="rId11"/>
    <p:sldId id="308" r:id="rId12"/>
    <p:sldId id="309" r:id="rId13"/>
    <p:sldId id="310" r:id="rId14"/>
    <p:sldId id="311" r:id="rId15"/>
    <p:sldId id="312" r:id="rId16"/>
    <p:sldId id="313" r:id="rId17"/>
    <p:sldId id="314" r:id="rId18"/>
    <p:sldId id="315" r:id="rId19"/>
    <p:sldId id="316" r:id="rId20"/>
    <p:sldId id="317" r:id="rId21"/>
    <p:sldId id="304" r:id="rId22"/>
    <p:sldId id="321" r:id="rId23"/>
    <p:sldId id="322" r:id="rId24"/>
  </p:sldIdLst>
  <p:sldSz cx="12192000" cy="6858000"/>
  <p:notesSz cx="6875463" cy="100028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30" autoAdjust="0"/>
    <p:restoredTop sz="94660"/>
  </p:normalViewPr>
  <p:slideViewPr>
    <p:cSldViewPr snapToGrid="0">
      <p:cViewPr varScale="1">
        <p:scale>
          <a:sx n="60" d="100"/>
          <a:sy n="60" d="100"/>
        </p:scale>
        <p:origin x="43" y="51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9" d="100"/>
          <a:sy n="59" d="100"/>
        </p:scale>
        <p:origin x="3298"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79367" cy="501879"/>
          </a:xfrm>
          <a:prstGeom prst="rect">
            <a:avLst/>
          </a:prstGeom>
        </p:spPr>
        <p:txBody>
          <a:bodyPr vert="horz" lIns="96442" tIns="48221" rIns="96442" bIns="48221" rtlCol="0"/>
          <a:lstStyle>
            <a:lvl1pPr algn="l">
              <a:defRPr sz="1300"/>
            </a:lvl1pPr>
          </a:lstStyle>
          <a:p>
            <a:endParaRPr lang="nl-NL"/>
          </a:p>
        </p:txBody>
      </p:sp>
      <p:sp>
        <p:nvSpPr>
          <p:cNvPr id="3" name="Tijdelijke aanduiding voor datum 2"/>
          <p:cNvSpPr>
            <a:spLocks noGrp="1"/>
          </p:cNvSpPr>
          <p:nvPr>
            <p:ph type="dt" idx="1"/>
          </p:nvPr>
        </p:nvSpPr>
        <p:spPr>
          <a:xfrm>
            <a:off x="3894506" y="0"/>
            <a:ext cx="2979367" cy="501879"/>
          </a:xfrm>
          <a:prstGeom prst="rect">
            <a:avLst/>
          </a:prstGeom>
        </p:spPr>
        <p:txBody>
          <a:bodyPr vert="horz" lIns="96442" tIns="48221" rIns="96442" bIns="48221" rtlCol="0"/>
          <a:lstStyle>
            <a:lvl1pPr algn="r">
              <a:defRPr sz="1300"/>
            </a:lvl1pPr>
          </a:lstStyle>
          <a:p>
            <a:fld id="{BB9CA8A2-2059-496E-B550-0513C90B9CDD}" type="datetimeFigureOut">
              <a:rPr lang="nl-NL" smtClean="0"/>
              <a:t>28-9-2021</a:t>
            </a:fld>
            <a:endParaRPr lang="nl-NL"/>
          </a:p>
        </p:txBody>
      </p:sp>
      <p:sp>
        <p:nvSpPr>
          <p:cNvPr id="4" name="Tijdelijke aanduiding voor dia-afbeelding 3"/>
          <p:cNvSpPr>
            <a:spLocks noGrp="1" noRot="1" noChangeAspect="1"/>
          </p:cNvSpPr>
          <p:nvPr>
            <p:ph type="sldImg" idx="2"/>
          </p:nvPr>
        </p:nvSpPr>
        <p:spPr>
          <a:xfrm>
            <a:off x="436563" y="1249363"/>
            <a:ext cx="6002337" cy="3376612"/>
          </a:xfrm>
          <a:prstGeom prst="rect">
            <a:avLst/>
          </a:prstGeom>
          <a:noFill/>
          <a:ln w="12700">
            <a:solidFill>
              <a:prstClr val="black"/>
            </a:solidFill>
          </a:ln>
        </p:spPr>
        <p:txBody>
          <a:bodyPr vert="horz" lIns="96442" tIns="48221" rIns="96442" bIns="48221" rtlCol="0" anchor="ctr"/>
          <a:lstStyle/>
          <a:p>
            <a:endParaRPr lang="nl-NL"/>
          </a:p>
        </p:txBody>
      </p:sp>
      <p:sp>
        <p:nvSpPr>
          <p:cNvPr id="5" name="Tijdelijke aanduiding voor notities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1" y="9500960"/>
            <a:ext cx="2979367" cy="501878"/>
          </a:xfrm>
          <a:prstGeom prst="rect">
            <a:avLst/>
          </a:prstGeom>
        </p:spPr>
        <p:txBody>
          <a:bodyPr vert="horz" lIns="96442" tIns="48221" rIns="96442" bIns="48221"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894506" y="9500960"/>
            <a:ext cx="2979367" cy="501878"/>
          </a:xfrm>
          <a:prstGeom prst="rect">
            <a:avLst/>
          </a:prstGeom>
        </p:spPr>
        <p:txBody>
          <a:bodyPr vert="horz" lIns="96442" tIns="48221" rIns="96442" bIns="48221" rtlCol="0" anchor="b"/>
          <a:lstStyle>
            <a:lvl1pPr algn="r">
              <a:defRPr sz="1300"/>
            </a:lvl1pPr>
          </a:lstStyle>
          <a:p>
            <a:fld id="{8A02A94D-4F9F-485A-A519-2FFB1A16FF59}" type="slidenum">
              <a:rPr lang="nl-NL" smtClean="0"/>
              <a:t>‹nr.›</a:t>
            </a:fld>
            <a:endParaRPr lang="nl-NL"/>
          </a:p>
        </p:txBody>
      </p:sp>
    </p:spTree>
    <p:extLst>
      <p:ext uri="{BB962C8B-B14F-4D97-AF65-F5344CB8AC3E}">
        <p14:creationId xmlns:p14="http://schemas.microsoft.com/office/powerpoint/2010/main" val="21296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Lijkt me boeiend onderwerp</a:t>
            </a:r>
          </a:p>
          <a:p>
            <a:pPr marL="171450" indent="-171450">
              <a:buFont typeface="Arial" panose="020B0604020202020204" pitchFamily="34" charset="0"/>
              <a:buChar char="•"/>
            </a:pPr>
            <a:r>
              <a:rPr lang="nl-NL" dirty="0"/>
              <a:t>Gaat wel eens iets mis in bestuurdersland</a:t>
            </a:r>
          </a:p>
          <a:p>
            <a:pPr marL="171450" indent="-171450">
              <a:buFont typeface="Arial" panose="020B0604020202020204" pitchFamily="34" charset="0"/>
              <a:buChar char="•"/>
            </a:pPr>
            <a:endParaRPr lang="nl-NL" dirty="0"/>
          </a:p>
          <a:p>
            <a:pPr marL="171450" indent="-171450">
              <a:buFont typeface="Arial" panose="020B0604020202020204" pitchFamily="34" charset="0"/>
              <a:buChar char="•"/>
            </a:pPr>
            <a:endParaRPr lang="nl-NL" dirty="0"/>
          </a:p>
          <a:p>
            <a:endParaRPr lang="nl-NL"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a:t>
            </a:fld>
            <a:endParaRPr lang="nl-NL"/>
          </a:p>
        </p:txBody>
      </p:sp>
    </p:spTree>
    <p:extLst>
      <p:ext uri="{BB962C8B-B14F-4D97-AF65-F5344CB8AC3E}">
        <p14:creationId xmlns:p14="http://schemas.microsoft.com/office/powerpoint/2010/main" val="3887911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De penningmeester is gemachtigd om uitgaven te doen.</a:t>
            </a:r>
          </a:p>
          <a:p>
            <a:pPr marL="342900" indent="-342900">
              <a:buFont typeface="Arial" panose="020B0604020202020204" pitchFamily="34" charset="0"/>
              <a:buChar char="•"/>
            </a:pPr>
            <a:r>
              <a:rPr lang="nl-NL" sz="1900" dirty="0"/>
              <a:t>Nu wat strakker geregeld in het HHR</a:t>
            </a:r>
          </a:p>
          <a:p>
            <a:pPr marL="342900" indent="-342900">
              <a:buFont typeface="Arial" panose="020B0604020202020204" pitchFamily="34" charset="0"/>
              <a:buChar char="•"/>
            </a:pPr>
            <a:r>
              <a:rPr lang="nl-NL" sz="1900" dirty="0"/>
              <a:t>Maximaal bedrag binnen begrotingspost, 10% totale begroting</a:t>
            </a:r>
          </a:p>
          <a:p>
            <a:pPr marL="342900" indent="-342900">
              <a:buFont typeface="Arial" panose="020B0604020202020204" pitchFamily="34" charset="0"/>
              <a:buChar char="•"/>
            </a:pPr>
            <a:r>
              <a:rPr lang="nl-NL" sz="1900" dirty="0"/>
              <a:t>Bij hogere bedragen, voorzitter tekent mee</a:t>
            </a:r>
          </a:p>
          <a:p>
            <a:pPr marL="342900" indent="-342900">
              <a:buFont typeface="Arial" panose="020B0604020202020204" pitchFamily="34" charset="0"/>
              <a:buChar char="•"/>
            </a:pPr>
            <a:r>
              <a:rPr lang="nl-NL" sz="1900" dirty="0"/>
              <a:t>Bij overschrijding totale budget, dagelijks bestuur beslist mee.</a:t>
            </a:r>
          </a:p>
          <a:p>
            <a:pPr marL="342900" indent="-342900">
              <a:buFont typeface="Arial" panose="020B0604020202020204" pitchFamily="34" charset="0"/>
              <a:buChar char="•"/>
            </a:pPr>
            <a:r>
              <a:rPr lang="nl-NL" sz="1900" dirty="0"/>
              <a:t>Voor nog hogere bedragen, hele bestuur</a:t>
            </a:r>
          </a:p>
          <a:p>
            <a:pPr marL="0" indent="0">
              <a:buFont typeface="Arial" panose="020B0604020202020204" pitchFamily="34" charset="0"/>
              <a:buNone/>
            </a:pPr>
            <a:endParaRPr lang="nl-NL" sz="1900" dirty="0"/>
          </a:p>
          <a:p>
            <a:pPr marL="342900" indent="-342900">
              <a:buFont typeface="Arial" panose="020B0604020202020204" pitchFamily="34" charset="0"/>
              <a:buChar char="•"/>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10</a:t>
            </a:fld>
            <a:endParaRPr lang="nl-NL"/>
          </a:p>
        </p:txBody>
      </p:sp>
    </p:spTree>
    <p:extLst>
      <p:ext uri="{BB962C8B-B14F-4D97-AF65-F5344CB8AC3E}">
        <p14:creationId xmlns:p14="http://schemas.microsoft.com/office/powerpoint/2010/main" val="802208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11</a:t>
            </a:fld>
            <a:endParaRPr lang="nl-NL"/>
          </a:p>
        </p:txBody>
      </p:sp>
    </p:spTree>
    <p:extLst>
      <p:ext uri="{BB962C8B-B14F-4D97-AF65-F5344CB8AC3E}">
        <p14:creationId xmlns:p14="http://schemas.microsoft.com/office/powerpoint/2010/main" val="3319199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Belang van de vereniging voorop stellen</a:t>
            </a:r>
          </a:p>
          <a:p>
            <a:pPr marL="342900" indent="-342900">
              <a:buFont typeface="Arial" panose="020B0604020202020204" pitchFamily="34" charset="0"/>
              <a:buChar char="•"/>
            </a:pPr>
            <a:r>
              <a:rPr lang="nl-NL" sz="1900" dirty="0"/>
              <a:t>Als bestuurder een direct of indirect persoonlijk belang heeft bij een beslissing en moet kiezen, noemt de wet dat tegenstrijdig belang.</a:t>
            </a:r>
          </a:p>
          <a:p>
            <a:pPr marL="342900" indent="-342900">
              <a:buFont typeface="Arial" panose="020B0604020202020204" pitchFamily="34" charset="0"/>
              <a:buChar char="•"/>
            </a:pPr>
            <a:r>
              <a:rPr lang="nl-NL" sz="1900" dirty="0"/>
              <a:t>Geregeld dat bij tegenstrijdige belangen de besluitvorming toch door kan gaan.</a:t>
            </a:r>
          </a:p>
          <a:p>
            <a:pPr marL="0" indent="0">
              <a:buFont typeface="Arial" panose="020B0604020202020204" pitchFamily="34" charset="0"/>
              <a:buNone/>
            </a:pPr>
            <a:endParaRPr lang="nl-NL" sz="1900" dirty="0"/>
          </a:p>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12</a:t>
            </a:fld>
            <a:endParaRPr lang="nl-NL"/>
          </a:p>
        </p:txBody>
      </p:sp>
    </p:spTree>
    <p:extLst>
      <p:ext uri="{BB962C8B-B14F-4D97-AF65-F5344CB8AC3E}">
        <p14:creationId xmlns:p14="http://schemas.microsoft.com/office/powerpoint/2010/main" val="2602445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Indien er geen meerderheid meer is, naar de ALV</a:t>
            </a:r>
          </a:p>
          <a:p>
            <a:pPr marL="0" indent="0">
              <a:buFont typeface="Arial" panose="020B0604020202020204" pitchFamily="34" charset="0"/>
              <a:buNone/>
            </a:pPr>
            <a:endParaRPr lang="nl-NL" sz="1900" dirty="0"/>
          </a:p>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13</a:t>
            </a:fld>
            <a:endParaRPr lang="nl-NL"/>
          </a:p>
        </p:txBody>
      </p:sp>
    </p:spTree>
    <p:extLst>
      <p:ext uri="{BB962C8B-B14F-4D97-AF65-F5344CB8AC3E}">
        <p14:creationId xmlns:p14="http://schemas.microsoft.com/office/powerpoint/2010/main" val="1268039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Bij ontstentenis is bestuurder niet langer in </a:t>
            </a:r>
            <a:r>
              <a:rPr lang="nl-NL" sz="1900" dirty="0" err="1"/>
              <a:t>funktie</a:t>
            </a:r>
            <a:r>
              <a:rPr lang="nl-NL" sz="1900" dirty="0"/>
              <a:t>. Er is dus een vacature.</a:t>
            </a:r>
          </a:p>
          <a:p>
            <a:pPr marL="342900" indent="-342900">
              <a:buFont typeface="Arial" panose="020B0604020202020204" pitchFamily="34" charset="0"/>
              <a:buChar char="•"/>
            </a:pPr>
            <a:r>
              <a:rPr lang="nl-NL" sz="1900" dirty="0"/>
              <a:t>Bij belet is er een tijdelijke onmogelijkheid voor de bestuurder om zijn </a:t>
            </a:r>
            <a:r>
              <a:rPr lang="nl-NL" sz="1900" dirty="0" err="1"/>
              <a:t>funktie</a:t>
            </a:r>
            <a:r>
              <a:rPr lang="nl-NL" sz="1900" dirty="0"/>
              <a:t> uit te oefenen.</a:t>
            </a:r>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14</a:t>
            </a:fld>
            <a:endParaRPr lang="nl-NL"/>
          </a:p>
        </p:txBody>
      </p:sp>
    </p:spTree>
    <p:extLst>
      <p:ext uri="{BB962C8B-B14F-4D97-AF65-F5344CB8AC3E}">
        <p14:creationId xmlns:p14="http://schemas.microsoft.com/office/powerpoint/2010/main" val="1866290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Doel is de continuïteit van de vereniging waarborgen</a:t>
            </a:r>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15</a:t>
            </a:fld>
            <a:endParaRPr lang="nl-NL"/>
          </a:p>
        </p:txBody>
      </p:sp>
    </p:spTree>
    <p:extLst>
      <p:ext uri="{BB962C8B-B14F-4D97-AF65-F5344CB8AC3E}">
        <p14:creationId xmlns:p14="http://schemas.microsoft.com/office/powerpoint/2010/main" val="151374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Voorzitter vaak meer stemmen. Bij </a:t>
            </a:r>
            <a:r>
              <a:rPr lang="nl-NL" sz="1900" dirty="0" err="1"/>
              <a:t>VvGH</a:t>
            </a:r>
            <a:r>
              <a:rPr lang="nl-NL" sz="1900" dirty="0"/>
              <a:t> heeft elk bestuurslid 1 stem</a:t>
            </a:r>
          </a:p>
          <a:p>
            <a:pPr marL="342900" indent="-342900">
              <a:buFont typeface="Arial" panose="020B0604020202020204" pitchFamily="34" charset="0"/>
              <a:buChar char="•"/>
            </a:pPr>
            <a:r>
              <a:rPr lang="nl-NL" sz="1900" dirty="0"/>
              <a:t>Een bestuurder kan niet meer stemrechten hebben dan alle anderen tezamen</a:t>
            </a:r>
          </a:p>
          <a:p>
            <a:pPr marL="342900" indent="-342900">
              <a:buFont typeface="Arial" panose="020B0604020202020204" pitchFamily="34" charset="0"/>
              <a:buChar char="•"/>
            </a:pPr>
            <a:r>
              <a:rPr lang="nl-NL" sz="1900" dirty="0" err="1"/>
              <a:t>VvGH</a:t>
            </a:r>
            <a:r>
              <a:rPr lang="nl-NL" sz="1900" dirty="0"/>
              <a:t> heeft geen toezichtsorgaan. Geen RvC of RvT, geen VO</a:t>
            </a:r>
            <a:br>
              <a:rPr lang="nl-NL" sz="1900" dirty="0"/>
            </a:br>
            <a:r>
              <a:rPr lang="nl-NL" sz="1900" dirty="0"/>
              <a:t>Geen andere bestuursvorm</a:t>
            </a:r>
          </a:p>
          <a:p>
            <a:pPr marL="342900" indent="-342900">
              <a:buFont typeface="Arial" panose="020B0604020202020204" pitchFamily="34" charset="0"/>
              <a:buChar char="•"/>
            </a:pPr>
            <a:r>
              <a:rPr lang="nl-NL" sz="1900" dirty="0"/>
              <a:t>Bestuur doet voordracht voor nieuwe bestuursleden maar niet bindend.</a:t>
            </a:r>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16</a:t>
            </a:fld>
            <a:endParaRPr lang="nl-NL"/>
          </a:p>
        </p:txBody>
      </p:sp>
    </p:spTree>
    <p:extLst>
      <p:ext uri="{BB962C8B-B14F-4D97-AF65-F5344CB8AC3E}">
        <p14:creationId xmlns:p14="http://schemas.microsoft.com/office/powerpoint/2010/main" val="4100871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17</a:t>
            </a:fld>
            <a:endParaRPr lang="nl-NL"/>
          </a:p>
        </p:txBody>
      </p:sp>
    </p:spTree>
    <p:extLst>
      <p:ext uri="{BB962C8B-B14F-4D97-AF65-F5344CB8AC3E}">
        <p14:creationId xmlns:p14="http://schemas.microsoft.com/office/powerpoint/2010/main" val="1070033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Bestuurders kunnen hun visie geven op voorgenomen besluiten.</a:t>
            </a:r>
          </a:p>
          <a:p>
            <a:pPr marL="342900" indent="-342900">
              <a:buFont typeface="Arial" panose="020B0604020202020204" pitchFamily="34" charset="0"/>
              <a:buChar char="•"/>
            </a:pPr>
            <a:r>
              <a:rPr lang="nl-NL" sz="1900" dirty="0"/>
              <a:t>Zo niet, dan kan het besluit ongedaan gemaakt worden.</a:t>
            </a:r>
          </a:p>
          <a:p>
            <a:pPr marL="342900" indent="-342900">
              <a:buFont typeface="Arial" panose="020B0604020202020204" pitchFamily="34" charset="0"/>
              <a:buChar char="•"/>
            </a:pPr>
            <a:r>
              <a:rPr lang="nl-NL" sz="1900" dirty="0"/>
              <a:t>In de statuten zijn er geen beperkingen voor onze bestuurders.</a:t>
            </a:r>
          </a:p>
          <a:p>
            <a:pPr marL="342900" indent="-342900">
              <a:buFont typeface="Arial" panose="020B0604020202020204" pitchFamily="34" charset="0"/>
              <a:buChar char="•"/>
            </a:pPr>
            <a:r>
              <a:rPr lang="nl-NL" sz="1900" dirty="0"/>
              <a:t>Alle bestuurders worden bij alle besluiten betrokken en kunnen advies geven zowel in het bestuur als in de ALV</a:t>
            </a:r>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18</a:t>
            </a:fld>
            <a:endParaRPr lang="nl-NL"/>
          </a:p>
        </p:txBody>
      </p:sp>
    </p:spTree>
    <p:extLst>
      <p:ext uri="{BB962C8B-B14F-4D97-AF65-F5344CB8AC3E}">
        <p14:creationId xmlns:p14="http://schemas.microsoft.com/office/powerpoint/2010/main" val="17854096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19</a:t>
            </a:fld>
            <a:endParaRPr lang="nl-NL"/>
          </a:p>
        </p:txBody>
      </p:sp>
    </p:spTree>
    <p:extLst>
      <p:ext uri="{BB962C8B-B14F-4D97-AF65-F5344CB8AC3E}">
        <p14:creationId xmlns:p14="http://schemas.microsoft.com/office/powerpoint/2010/main" val="21818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Kern van WBTR bevorderen  en professionaliseren goed bestuur en toezicht verenigingen</a:t>
            </a:r>
          </a:p>
          <a:p>
            <a:pPr marL="342900" indent="-342900">
              <a:buFont typeface="Arial" panose="020B0604020202020204" pitchFamily="34" charset="0"/>
              <a:buChar char="•"/>
            </a:pPr>
            <a:r>
              <a:rPr lang="nl-NL" sz="1900" dirty="0"/>
              <a:t>Gelijktrekking met huidige wettelijke taakomschrijving voor bestuurders en toezichthouders van </a:t>
            </a:r>
            <a:r>
              <a:rPr lang="nl-NL" sz="1900" dirty="0" err="1"/>
              <a:t>BV’s</a:t>
            </a:r>
            <a:r>
              <a:rPr lang="nl-NL" sz="1900" dirty="0"/>
              <a:t> en </a:t>
            </a:r>
            <a:r>
              <a:rPr lang="nl-NL" sz="1900" dirty="0" err="1"/>
              <a:t>NV’s</a:t>
            </a:r>
            <a:endParaRPr lang="nl-NL" sz="1900" dirty="0"/>
          </a:p>
          <a:p>
            <a:pPr marL="342900" indent="-342900">
              <a:buFont typeface="Arial" panose="020B0604020202020204" pitchFamily="34" charset="0"/>
              <a:buChar char="•"/>
            </a:pPr>
            <a:r>
              <a:rPr lang="nl-NL" sz="1900" dirty="0"/>
              <a:t>Tegen gaan van machtsmisbruik, belangenverstrengeling, waarborgen </a:t>
            </a:r>
            <a:r>
              <a:rPr lang="nl-NL" sz="1900" dirty="0" err="1"/>
              <a:t>continuiteit</a:t>
            </a:r>
            <a:r>
              <a:rPr lang="nl-NL" sz="1900" dirty="0"/>
              <a:t>.</a:t>
            </a:r>
          </a:p>
          <a:p>
            <a:pPr marL="342900" indent="-342900">
              <a:buFont typeface="Arial" panose="020B0604020202020204" pitchFamily="34" charset="0"/>
              <a:buChar char="•"/>
            </a:pPr>
            <a:r>
              <a:rPr lang="nl-NL" sz="1900" dirty="0"/>
              <a:t>Realisering dat je handelt als bestuurder van de vereniging, met de daarbij horende verantwoordelijkheden</a:t>
            </a:r>
          </a:p>
          <a:p>
            <a:pPr marL="342900" indent="-342900">
              <a:buFont typeface="Arial" panose="020B0604020202020204" pitchFamily="34" charset="0"/>
              <a:buChar char="•"/>
            </a:pPr>
            <a:r>
              <a:rPr lang="nl-NL" sz="1900" dirty="0"/>
              <a:t>Aansprakelijkheid bij ernstig plichtsverzuim</a:t>
            </a:r>
          </a:p>
          <a:p>
            <a:pPr marL="0" indent="0">
              <a:buFont typeface="Arial" panose="020B0604020202020204" pitchFamily="34" charse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2</a:t>
            </a:fld>
            <a:endParaRPr lang="nl-NL"/>
          </a:p>
        </p:txBody>
      </p:sp>
    </p:spTree>
    <p:extLst>
      <p:ext uri="{BB962C8B-B14F-4D97-AF65-F5344CB8AC3E}">
        <p14:creationId xmlns:p14="http://schemas.microsoft.com/office/powerpoint/2010/main" val="4294566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20</a:t>
            </a:fld>
            <a:endParaRPr lang="nl-NL"/>
          </a:p>
        </p:txBody>
      </p:sp>
    </p:spTree>
    <p:extLst>
      <p:ext uri="{BB962C8B-B14F-4D97-AF65-F5344CB8AC3E}">
        <p14:creationId xmlns:p14="http://schemas.microsoft.com/office/powerpoint/2010/main" val="15512499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21</a:t>
            </a:fld>
            <a:endParaRPr lang="nl-NL"/>
          </a:p>
        </p:txBody>
      </p:sp>
    </p:spTree>
    <p:extLst>
      <p:ext uri="{BB962C8B-B14F-4D97-AF65-F5344CB8AC3E}">
        <p14:creationId xmlns:p14="http://schemas.microsoft.com/office/powerpoint/2010/main" val="3151198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900" dirty="0"/>
          </a:p>
          <a:p>
            <a:pPr marL="342900" indent="-342900">
              <a:buFont typeface="Arial" panose="020B0604020202020204" pitchFamily="34" charset="0"/>
              <a:buChar char="•"/>
            </a:pPr>
            <a:r>
              <a:rPr lang="nl-NL" sz="1900" dirty="0"/>
              <a:t>Tegenstrijdig belang hoeft niet in de statuten; staat al in de wet</a:t>
            </a:r>
          </a:p>
          <a:p>
            <a:pPr marL="342900" indent="-342900">
              <a:buFont typeface="Arial" panose="020B0604020202020204" pitchFamily="34" charset="0"/>
              <a:buChar char="•"/>
            </a:pPr>
            <a:r>
              <a:rPr lang="nl-NL" sz="1900" dirty="0"/>
              <a:t>Belet en ontstentenis in eerstvolgende statuten wijziging; geen termijn genoemd</a:t>
            </a:r>
          </a:p>
          <a:p>
            <a:pPr marL="342900" indent="-342900">
              <a:buFont typeface="Arial" panose="020B0604020202020204" pitchFamily="34" charset="0"/>
              <a:buChar char="•"/>
            </a:pPr>
            <a:r>
              <a:rPr lang="nl-NL" sz="1900" dirty="0"/>
              <a:t>Meervoudig stemrecht binnen 5 jaar in statuten opnemen, maar NVT</a:t>
            </a:r>
          </a:p>
          <a:p>
            <a:pPr marL="342900" indent="-342900">
              <a:buFont typeface="Arial" panose="020B0604020202020204" pitchFamily="34" charset="0"/>
              <a:buChar char="•"/>
            </a:pPr>
            <a:r>
              <a:rPr lang="nl-NL" sz="1900" dirty="0"/>
              <a:t>Toezicht niet verplicht; hoeft dus niet in statuten</a:t>
            </a:r>
          </a:p>
          <a:p>
            <a:pPr marL="342900" indent="-342900">
              <a:buFont typeface="Arial" panose="020B0604020202020204" pitchFamily="34" charset="0"/>
              <a:buChar char="•"/>
            </a:pPr>
            <a:r>
              <a:rPr lang="nl-NL" sz="1900" dirty="0"/>
              <a:t>Alle bestuurders worden bij alle besluiten betrokken en kunnen advies geven zowel in het bestuur als in de ALV</a:t>
            </a:r>
          </a:p>
          <a:p>
            <a:pPr marL="342900" indent="-342900">
              <a:buFont typeface="Arial" panose="020B0604020202020204" pitchFamily="34" charset="0"/>
              <a:buChar char="•"/>
            </a:pPr>
            <a:r>
              <a:rPr lang="nl-NL" sz="1900" dirty="0"/>
              <a:t>Kan de ALV zich vinden in hetgeen hier is besproken en voorgesteld</a:t>
            </a:r>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22</a:t>
            </a:fld>
            <a:endParaRPr lang="nl-NL"/>
          </a:p>
        </p:txBody>
      </p:sp>
    </p:spTree>
    <p:extLst>
      <p:ext uri="{BB962C8B-B14F-4D97-AF65-F5344CB8AC3E}">
        <p14:creationId xmlns:p14="http://schemas.microsoft.com/office/powerpoint/2010/main" val="3457010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23</a:t>
            </a:fld>
            <a:endParaRPr lang="nl-NL"/>
          </a:p>
        </p:txBody>
      </p:sp>
    </p:spTree>
    <p:extLst>
      <p:ext uri="{BB962C8B-B14F-4D97-AF65-F5344CB8AC3E}">
        <p14:creationId xmlns:p14="http://schemas.microsoft.com/office/powerpoint/2010/main" val="75591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3</a:t>
            </a:fld>
            <a:endParaRPr lang="nl-NL"/>
          </a:p>
        </p:txBody>
      </p:sp>
    </p:spTree>
    <p:extLst>
      <p:ext uri="{BB962C8B-B14F-4D97-AF65-F5344CB8AC3E}">
        <p14:creationId xmlns:p14="http://schemas.microsoft.com/office/powerpoint/2010/main" val="1890823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5,6,7, niet van toepassing bij </a:t>
            </a:r>
            <a:r>
              <a:rPr lang="nl-NL" sz="1900" dirty="0" err="1"/>
              <a:t>VvGH</a:t>
            </a: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4</a:t>
            </a:fld>
            <a:endParaRPr lang="nl-NL"/>
          </a:p>
        </p:txBody>
      </p:sp>
    </p:spTree>
    <p:extLst>
      <p:ext uri="{BB962C8B-B14F-4D97-AF65-F5344CB8AC3E}">
        <p14:creationId xmlns:p14="http://schemas.microsoft.com/office/powerpoint/2010/main" val="1215726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5</a:t>
            </a:fld>
            <a:endParaRPr lang="nl-NL"/>
          </a:p>
        </p:txBody>
      </p:sp>
    </p:spTree>
    <p:extLst>
      <p:ext uri="{BB962C8B-B14F-4D97-AF65-F5344CB8AC3E}">
        <p14:creationId xmlns:p14="http://schemas.microsoft.com/office/powerpoint/2010/main" val="3430493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sz="1900" dirty="0"/>
              <a:t>Belang van de vereniging voorop stellen</a:t>
            </a:r>
          </a:p>
          <a:p>
            <a:pPr marL="342900" indent="-342900">
              <a:buFont typeface="Arial" panose="020B0604020202020204" pitchFamily="34" charset="0"/>
              <a:buChar char="•"/>
            </a:pPr>
            <a:r>
              <a:rPr lang="nl-NL" sz="1900" dirty="0"/>
              <a:t>Samen met je medebestuurders verantwoordelijk voor de algemene en dagelijkse leiding,</a:t>
            </a:r>
            <a:br>
              <a:rPr lang="nl-NL" sz="1900" dirty="0"/>
            </a:br>
            <a:r>
              <a:rPr lang="nl-NL" sz="1900" dirty="0"/>
              <a:t>het functioneren en de resultaten van de vereniging</a:t>
            </a:r>
          </a:p>
          <a:p>
            <a:pPr marL="342900" indent="-342900">
              <a:buFont typeface="Arial" panose="020B0604020202020204" pitchFamily="34" charset="0"/>
              <a:buChar char="•"/>
            </a:pPr>
            <a:r>
              <a:rPr lang="nl-NL" sz="1900" dirty="0"/>
              <a:t>Wet formuleert een algemene norm voor goed bestuur</a:t>
            </a:r>
          </a:p>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6</a:t>
            </a:fld>
            <a:endParaRPr lang="nl-NL"/>
          </a:p>
        </p:txBody>
      </p:sp>
    </p:spTree>
    <p:extLst>
      <p:ext uri="{BB962C8B-B14F-4D97-AF65-F5344CB8AC3E}">
        <p14:creationId xmlns:p14="http://schemas.microsoft.com/office/powerpoint/2010/main" val="378521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sz="1900" dirty="0"/>
              <a:t>Belang van de vereniging voorop stellen</a:t>
            </a:r>
          </a:p>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7</a:t>
            </a:fld>
            <a:endParaRPr lang="nl-NL"/>
          </a:p>
        </p:txBody>
      </p:sp>
    </p:spTree>
    <p:extLst>
      <p:ext uri="{BB962C8B-B14F-4D97-AF65-F5344CB8AC3E}">
        <p14:creationId xmlns:p14="http://schemas.microsoft.com/office/powerpoint/2010/main" val="1011109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8</a:t>
            </a:fld>
            <a:endParaRPr lang="nl-NL"/>
          </a:p>
        </p:txBody>
      </p:sp>
    </p:spTree>
    <p:extLst>
      <p:ext uri="{BB962C8B-B14F-4D97-AF65-F5344CB8AC3E}">
        <p14:creationId xmlns:p14="http://schemas.microsoft.com/office/powerpoint/2010/main" val="1284730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342900" indent="-342900">
              <a:buFont typeface="Arial" panose="020B0604020202020204" pitchFamily="34" charset="0"/>
              <a:buChar char="•"/>
            </a:pPr>
            <a:r>
              <a:rPr lang="nl-NL" sz="1900" dirty="0"/>
              <a:t>Bestuurder is wettelijk verplicht om zijn taken naar behoren in te vullen.</a:t>
            </a:r>
          </a:p>
          <a:p>
            <a:pPr marL="342900" indent="-342900">
              <a:buFont typeface="Arial" panose="020B0604020202020204" pitchFamily="34" charset="0"/>
              <a:buChar char="•"/>
            </a:pPr>
            <a:r>
              <a:rPr lang="nl-NL" sz="1900" dirty="0"/>
              <a:t>Wanneer sprake is van onbehoorlijk bestuur en er ontstaat schade, kan bestuurder worden aangesproken.</a:t>
            </a:r>
          </a:p>
          <a:p>
            <a:pPr marL="342900" indent="-342900">
              <a:buFont typeface="Arial" panose="020B0604020202020204" pitchFamily="34" charset="0"/>
              <a:buChar char="•"/>
            </a:pPr>
            <a:r>
              <a:rPr lang="nl-NL" sz="1900" dirty="0"/>
              <a:t>Bij faillissement en ernstig verwijtbaar handelen, kan hoofdelijke aansprakelijkheid.</a:t>
            </a:r>
          </a:p>
          <a:p>
            <a:pPr marL="342900" indent="-342900">
              <a:buFont typeface="Arial" panose="020B0604020202020204" pitchFamily="34" charset="0"/>
              <a:buChar char="•"/>
            </a:pPr>
            <a:endParaRPr lang="nl-NL" sz="1900" dirty="0"/>
          </a:p>
        </p:txBody>
      </p:sp>
      <p:sp>
        <p:nvSpPr>
          <p:cNvPr id="4" name="Tijdelijke aanduiding voor dianummer 3"/>
          <p:cNvSpPr>
            <a:spLocks noGrp="1"/>
          </p:cNvSpPr>
          <p:nvPr>
            <p:ph type="sldNum" sz="quarter" idx="5"/>
          </p:nvPr>
        </p:nvSpPr>
        <p:spPr/>
        <p:txBody>
          <a:bodyPr/>
          <a:lstStyle/>
          <a:p>
            <a:fld id="{8A02A94D-4F9F-485A-A519-2FFB1A16FF59}" type="slidenum">
              <a:rPr lang="nl-NL" smtClean="0"/>
              <a:t>9</a:t>
            </a:fld>
            <a:endParaRPr lang="nl-NL"/>
          </a:p>
        </p:txBody>
      </p:sp>
    </p:spTree>
    <p:extLst>
      <p:ext uri="{BB962C8B-B14F-4D97-AF65-F5344CB8AC3E}">
        <p14:creationId xmlns:p14="http://schemas.microsoft.com/office/powerpoint/2010/main" val="3206562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E1577A-10E9-48EB-9E24-657FA1C8D6B9}"/>
              </a:ext>
            </a:extLst>
          </p:cNvPr>
          <p:cNvSpPr>
            <a:spLocks noGrp="1"/>
          </p:cNvSpPr>
          <p:nvPr>
            <p:ph type="ctrTitle"/>
          </p:nvPr>
        </p:nvSpPr>
        <p:spPr>
          <a:xfrm>
            <a:off x="1524000" y="1122363"/>
            <a:ext cx="9144000" cy="2387600"/>
          </a:xfrm>
        </p:spPr>
        <p:txBody>
          <a:bodyPr anchor="b"/>
          <a:lstStyle>
            <a:lvl1pPr algn="ctr">
              <a:defRPr sz="6000"/>
            </a:lvl1pPr>
          </a:lstStyle>
          <a:p>
            <a:r>
              <a:rPr lang="nl-NL" dirty="0"/>
              <a:t>Klik om stijl te bewerken</a:t>
            </a:r>
          </a:p>
        </p:txBody>
      </p:sp>
      <p:sp>
        <p:nvSpPr>
          <p:cNvPr id="3" name="Ondertitel 2">
            <a:extLst>
              <a:ext uri="{FF2B5EF4-FFF2-40B4-BE49-F238E27FC236}">
                <a16:creationId xmlns:a16="http://schemas.microsoft.com/office/drawing/2014/main" id="{3E10D598-17FB-4A31-B0FE-31171CD17D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94457D4-54DF-421F-AADA-DB060269C0A8}"/>
              </a:ext>
            </a:extLst>
          </p:cNvPr>
          <p:cNvSpPr>
            <a:spLocks noGrp="1"/>
          </p:cNvSpPr>
          <p:nvPr>
            <p:ph type="dt" sz="half" idx="10"/>
          </p:nvPr>
        </p:nvSpPr>
        <p:spPr/>
        <p:txBody>
          <a:bodyPr/>
          <a:lstStyle/>
          <a:p>
            <a:r>
              <a:rPr lang="nl-NL"/>
              <a:t>07-04-2020</a:t>
            </a:r>
          </a:p>
        </p:txBody>
      </p:sp>
      <p:sp>
        <p:nvSpPr>
          <p:cNvPr id="5" name="Tijdelijke aanduiding voor voettekst 4">
            <a:extLst>
              <a:ext uri="{FF2B5EF4-FFF2-40B4-BE49-F238E27FC236}">
                <a16:creationId xmlns:a16="http://schemas.microsoft.com/office/drawing/2014/main" id="{0E8F976E-C528-4B02-ABAA-1E07C3691B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FD5824-0FEC-4725-94D7-1AB7EFFAB05B}"/>
              </a:ext>
            </a:extLst>
          </p:cNvPr>
          <p:cNvSpPr>
            <a:spLocks noGrp="1"/>
          </p:cNvSpPr>
          <p:nvPr>
            <p:ph type="sldNum" sz="quarter" idx="12"/>
          </p:nvPr>
        </p:nvSpPr>
        <p:spPr/>
        <p:txBody>
          <a:bodyPr/>
          <a:lstStyle/>
          <a:p>
            <a:fld id="{DBA95EF0-78A1-4A00-9731-2D9EF509D486}" type="slidenum">
              <a:rPr lang="nl-NL" smtClean="0"/>
              <a:t>‹nr.›</a:t>
            </a:fld>
            <a:endParaRPr lang="nl-NL"/>
          </a:p>
        </p:txBody>
      </p:sp>
      <p:pic>
        <p:nvPicPr>
          <p:cNvPr id="7" name="Afbeelding 6">
            <a:extLst>
              <a:ext uri="{FF2B5EF4-FFF2-40B4-BE49-F238E27FC236}">
                <a16:creationId xmlns:a16="http://schemas.microsoft.com/office/drawing/2014/main" id="{E91FC500-85C8-4164-A910-43598C985C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0" y="104119"/>
            <a:ext cx="3105149" cy="553105"/>
          </a:xfrm>
          <a:prstGeom prst="rect">
            <a:avLst/>
          </a:prstGeom>
        </p:spPr>
      </p:pic>
    </p:spTree>
    <p:extLst>
      <p:ext uri="{BB962C8B-B14F-4D97-AF65-F5344CB8AC3E}">
        <p14:creationId xmlns:p14="http://schemas.microsoft.com/office/powerpoint/2010/main" val="275194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1C56F4-BA32-4B22-B304-E8C2DC792189}"/>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7F34452-74F4-443C-AD97-62533975DF7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B7B60DB-5F7D-4BB0-A9F9-8DC74AA320D2}"/>
              </a:ext>
            </a:extLst>
          </p:cNvPr>
          <p:cNvSpPr>
            <a:spLocks noGrp="1"/>
          </p:cNvSpPr>
          <p:nvPr>
            <p:ph type="dt" sz="half" idx="10"/>
          </p:nvPr>
        </p:nvSpPr>
        <p:spPr/>
        <p:txBody>
          <a:bodyPr/>
          <a:lstStyle/>
          <a:p>
            <a:r>
              <a:rPr lang="nl-NL"/>
              <a:t>07-04-2020</a:t>
            </a:r>
          </a:p>
        </p:txBody>
      </p:sp>
      <p:sp>
        <p:nvSpPr>
          <p:cNvPr id="5" name="Tijdelijke aanduiding voor voettekst 4">
            <a:extLst>
              <a:ext uri="{FF2B5EF4-FFF2-40B4-BE49-F238E27FC236}">
                <a16:creationId xmlns:a16="http://schemas.microsoft.com/office/drawing/2014/main" id="{90076A7A-0AC0-4A55-9BAD-1C0BD30C23E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F3F4AC9-E102-416C-BB9B-42DB9A52DA8A}"/>
              </a:ext>
            </a:extLst>
          </p:cNvPr>
          <p:cNvSpPr>
            <a:spLocks noGrp="1"/>
          </p:cNvSpPr>
          <p:nvPr>
            <p:ph type="sldNum" sz="quarter" idx="12"/>
          </p:nvPr>
        </p:nvSpPr>
        <p:spPr/>
        <p:txBody>
          <a:bodyPr/>
          <a:lstStyle/>
          <a:p>
            <a:fld id="{DBA95EF0-78A1-4A00-9731-2D9EF509D486}" type="slidenum">
              <a:rPr lang="nl-NL" smtClean="0"/>
              <a:t>‹nr.›</a:t>
            </a:fld>
            <a:endParaRPr lang="nl-NL"/>
          </a:p>
        </p:txBody>
      </p:sp>
    </p:spTree>
    <p:extLst>
      <p:ext uri="{BB962C8B-B14F-4D97-AF65-F5344CB8AC3E}">
        <p14:creationId xmlns:p14="http://schemas.microsoft.com/office/powerpoint/2010/main" val="4223284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F220FBD-023C-4062-9401-E1270B65C9C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7DF0784-CBAC-407D-9F6F-54C4692E3CC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9E3AC4-C321-444A-9F19-157A14B092C1}"/>
              </a:ext>
            </a:extLst>
          </p:cNvPr>
          <p:cNvSpPr>
            <a:spLocks noGrp="1"/>
          </p:cNvSpPr>
          <p:nvPr>
            <p:ph type="dt" sz="half" idx="10"/>
          </p:nvPr>
        </p:nvSpPr>
        <p:spPr/>
        <p:txBody>
          <a:bodyPr/>
          <a:lstStyle/>
          <a:p>
            <a:r>
              <a:rPr lang="nl-NL"/>
              <a:t>07-04-2020</a:t>
            </a:r>
          </a:p>
        </p:txBody>
      </p:sp>
      <p:sp>
        <p:nvSpPr>
          <p:cNvPr id="5" name="Tijdelijke aanduiding voor voettekst 4">
            <a:extLst>
              <a:ext uri="{FF2B5EF4-FFF2-40B4-BE49-F238E27FC236}">
                <a16:creationId xmlns:a16="http://schemas.microsoft.com/office/drawing/2014/main" id="{4A112CB5-7FFF-4A34-9D03-AFBFBABC4FF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94D595C-4581-4FBD-92AA-28A72CC97F3E}"/>
              </a:ext>
            </a:extLst>
          </p:cNvPr>
          <p:cNvSpPr>
            <a:spLocks noGrp="1"/>
          </p:cNvSpPr>
          <p:nvPr>
            <p:ph type="sldNum" sz="quarter" idx="12"/>
          </p:nvPr>
        </p:nvSpPr>
        <p:spPr/>
        <p:txBody>
          <a:bodyPr/>
          <a:lstStyle/>
          <a:p>
            <a:fld id="{DBA95EF0-78A1-4A00-9731-2D9EF509D486}" type="slidenum">
              <a:rPr lang="nl-NL" smtClean="0"/>
              <a:t>‹nr.›</a:t>
            </a:fld>
            <a:endParaRPr lang="nl-NL"/>
          </a:p>
        </p:txBody>
      </p:sp>
    </p:spTree>
    <p:extLst>
      <p:ext uri="{BB962C8B-B14F-4D97-AF65-F5344CB8AC3E}">
        <p14:creationId xmlns:p14="http://schemas.microsoft.com/office/powerpoint/2010/main" val="2444554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32827-DC09-4206-BA11-168A33C0B459}"/>
              </a:ext>
            </a:extLst>
          </p:cNvPr>
          <p:cNvSpPr>
            <a:spLocks noGrp="1"/>
          </p:cNvSpPr>
          <p:nvPr>
            <p:ph type="title"/>
          </p:nvPr>
        </p:nvSpPr>
        <p:spPr>
          <a:xfrm>
            <a:off x="1130431" y="858281"/>
            <a:ext cx="10515600" cy="1325563"/>
          </a:xfrm>
        </p:spPr>
        <p:txBody>
          <a:bodyPr/>
          <a:lstStyle/>
          <a:p>
            <a:r>
              <a:rPr lang="nl-NL" dirty="0"/>
              <a:t>Klik om stijl te bewerken</a:t>
            </a:r>
          </a:p>
        </p:txBody>
      </p:sp>
      <p:sp>
        <p:nvSpPr>
          <p:cNvPr id="3" name="Tijdelijke aanduiding voor inhoud 2">
            <a:extLst>
              <a:ext uri="{FF2B5EF4-FFF2-40B4-BE49-F238E27FC236}">
                <a16:creationId xmlns:a16="http://schemas.microsoft.com/office/drawing/2014/main" id="{8225F53D-D370-4B1B-9784-6A2FF7E624BB}"/>
              </a:ext>
            </a:extLst>
          </p:cNvPr>
          <p:cNvSpPr>
            <a:spLocks noGrp="1"/>
          </p:cNvSpPr>
          <p:nvPr>
            <p:ph idx="1"/>
          </p:nvPr>
        </p:nvSpPr>
        <p:spPr>
          <a:xfrm>
            <a:off x="838200" y="1825625"/>
            <a:ext cx="10515600" cy="409440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955252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D4FC41-4FBC-4266-B207-075E9E46AA6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C9600E6E-EFF8-4E72-9863-B6459EFF46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6228302-99BC-4120-ACFB-98398945C4A0}"/>
              </a:ext>
            </a:extLst>
          </p:cNvPr>
          <p:cNvSpPr>
            <a:spLocks noGrp="1"/>
          </p:cNvSpPr>
          <p:nvPr>
            <p:ph type="dt" sz="half" idx="10"/>
          </p:nvPr>
        </p:nvSpPr>
        <p:spPr/>
        <p:txBody>
          <a:bodyPr/>
          <a:lstStyle/>
          <a:p>
            <a:r>
              <a:rPr lang="nl-NL"/>
              <a:t>07-04-2020</a:t>
            </a:r>
          </a:p>
        </p:txBody>
      </p:sp>
      <p:sp>
        <p:nvSpPr>
          <p:cNvPr id="5" name="Tijdelijke aanduiding voor voettekst 4">
            <a:extLst>
              <a:ext uri="{FF2B5EF4-FFF2-40B4-BE49-F238E27FC236}">
                <a16:creationId xmlns:a16="http://schemas.microsoft.com/office/drawing/2014/main" id="{535CAFD1-69BD-409B-B099-279FE3C14D7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3AF0178-7DD3-493A-AD7B-0C3ECD2ADB3A}"/>
              </a:ext>
            </a:extLst>
          </p:cNvPr>
          <p:cNvSpPr>
            <a:spLocks noGrp="1"/>
          </p:cNvSpPr>
          <p:nvPr>
            <p:ph type="sldNum" sz="quarter" idx="12"/>
          </p:nvPr>
        </p:nvSpPr>
        <p:spPr/>
        <p:txBody>
          <a:bodyPr/>
          <a:lstStyle/>
          <a:p>
            <a:fld id="{DBA95EF0-78A1-4A00-9731-2D9EF509D486}" type="slidenum">
              <a:rPr lang="nl-NL" smtClean="0"/>
              <a:t>‹nr.›</a:t>
            </a:fld>
            <a:endParaRPr lang="nl-NL"/>
          </a:p>
        </p:txBody>
      </p:sp>
    </p:spTree>
    <p:extLst>
      <p:ext uri="{BB962C8B-B14F-4D97-AF65-F5344CB8AC3E}">
        <p14:creationId xmlns:p14="http://schemas.microsoft.com/office/powerpoint/2010/main" val="189642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567F90-78E1-41B9-B316-A308D56CD70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D3244FA-F4D5-48B1-B38E-3FDB7DF35A9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00162FCE-E910-41E1-A080-33BDE53B3E6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D014C81-0987-4A27-9FDF-C549D0D45062}"/>
              </a:ext>
            </a:extLst>
          </p:cNvPr>
          <p:cNvSpPr>
            <a:spLocks noGrp="1"/>
          </p:cNvSpPr>
          <p:nvPr>
            <p:ph type="dt" sz="half" idx="10"/>
          </p:nvPr>
        </p:nvSpPr>
        <p:spPr/>
        <p:txBody>
          <a:bodyPr/>
          <a:lstStyle/>
          <a:p>
            <a:r>
              <a:rPr lang="nl-NL"/>
              <a:t>07-04-2020</a:t>
            </a:r>
          </a:p>
        </p:txBody>
      </p:sp>
      <p:sp>
        <p:nvSpPr>
          <p:cNvPr id="6" name="Tijdelijke aanduiding voor voettekst 5">
            <a:extLst>
              <a:ext uri="{FF2B5EF4-FFF2-40B4-BE49-F238E27FC236}">
                <a16:creationId xmlns:a16="http://schemas.microsoft.com/office/drawing/2014/main" id="{8E484E50-870F-4634-BEAD-D0ECA571F4B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976F98B-A294-4003-9894-F8161FBDDA87}"/>
              </a:ext>
            </a:extLst>
          </p:cNvPr>
          <p:cNvSpPr>
            <a:spLocks noGrp="1"/>
          </p:cNvSpPr>
          <p:nvPr>
            <p:ph type="sldNum" sz="quarter" idx="12"/>
          </p:nvPr>
        </p:nvSpPr>
        <p:spPr/>
        <p:txBody>
          <a:bodyPr/>
          <a:lstStyle/>
          <a:p>
            <a:fld id="{DBA95EF0-78A1-4A00-9731-2D9EF509D486}" type="slidenum">
              <a:rPr lang="nl-NL" smtClean="0"/>
              <a:t>‹nr.›</a:t>
            </a:fld>
            <a:endParaRPr lang="nl-NL"/>
          </a:p>
        </p:txBody>
      </p:sp>
    </p:spTree>
    <p:extLst>
      <p:ext uri="{BB962C8B-B14F-4D97-AF65-F5344CB8AC3E}">
        <p14:creationId xmlns:p14="http://schemas.microsoft.com/office/powerpoint/2010/main" val="997892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7F835E-7E32-4C52-81A5-3CF7076E7BC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4C1FA5C-496D-446C-9EDD-318CE05B6A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5EAB308-560E-4617-A5F7-95231EC956F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06C7A8A-6692-4DC7-8BEC-3416E59512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BC059A2-3489-40F5-948F-50B0C078D08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0B18AA-A5FA-4774-817E-DA615DC9E117}"/>
              </a:ext>
            </a:extLst>
          </p:cNvPr>
          <p:cNvSpPr>
            <a:spLocks noGrp="1"/>
          </p:cNvSpPr>
          <p:nvPr>
            <p:ph type="dt" sz="half" idx="10"/>
          </p:nvPr>
        </p:nvSpPr>
        <p:spPr/>
        <p:txBody>
          <a:bodyPr/>
          <a:lstStyle/>
          <a:p>
            <a:r>
              <a:rPr lang="nl-NL"/>
              <a:t>07-04-2020</a:t>
            </a:r>
          </a:p>
        </p:txBody>
      </p:sp>
      <p:sp>
        <p:nvSpPr>
          <p:cNvPr id="8" name="Tijdelijke aanduiding voor voettekst 7">
            <a:extLst>
              <a:ext uri="{FF2B5EF4-FFF2-40B4-BE49-F238E27FC236}">
                <a16:creationId xmlns:a16="http://schemas.microsoft.com/office/drawing/2014/main" id="{E6108735-04DB-46B5-BBC7-527FF25004A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694E446-3087-4EAC-BA5B-CD4F17C7A96D}"/>
              </a:ext>
            </a:extLst>
          </p:cNvPr>
          <p:cNvSpPr>
            <a:spLocks noGrp="1"/>
          </p:cNvSpPr>
          <p:nvPr>
            <p:ph type="sldNum" sz="quarter" idx="12"/>
          </p:nvPr>
        </p:nvSpPr>
        <p:spPr/>
        <p:txBody>
          <a:bodyPr/>
          <a:lstStyle/>
          <a:p>
            <a:fld id="{DBA95EF0-78A1-4A00-9731-2D9EF509D486}" type="slidenum">
              <a:rPr lang="nl-NL" smtClean="0"/>
              <a:t>‹nr.›</a:t>
            </a:fld>
            <a:endParaRPr lang="nl-NL"/>
          </a:p>
        </p:txBody>
      </p:sp>
    </p:spTree>
    <p:extLst>
      <p:ext uri="{BB962C8B-B14F-4D97-AF65-F5344CB8AC3E}">
        <p14:creationId xmlns:p14="http://schemas.microsoft.com/office/powerpoint/2010/main" val="3165683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050B7A-B1F9-4C78-BE64-06146E314C1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99E9C9F-671F-4FFA-8CF0-F8F79D150079}"/>
              </a:ext>
            </a:extLst>
          </p:cNvPr>
          <p:cNvSpPr>
            <a:spLocks noGrp="1"/>
          </p:cNvSpPr>
          <p:nvPr>
            <p:ph type="dt" sz="half" idx="10"/>
          </p:nvPr>
        </p:nvSpPr>
        <p:spPr/>
        <p:txBody>
          <a:bodyPr/>
          <a:lstStyle/>
          <a:p>
            <a:r>
              <a:rPr lang="nl-NL"/>
              <a:t>07-04-2020</a:t>
            </a:r>
          </a:p>
        </p:txBody>
      </p:sp>
      <p:sp>
        <p:nvSpPr>
          <p:cNvPr id="4" name="Tijdelijke aanduiding voor voettekst 3">
            <a:extLst>
              <a:ext uri="{FF2B5EF4-FFF2-40B4-BE49-F238E27FC236}">
                <a16:creationId xmlns:a16="http://schemas.microsoft.com/office/drawing/2014/main" id="{B3623E15-7CB3-4048-B174-DE3BF668E98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1B5A3FC-3AE3-439F-A48C-2FC65AD75E9E}"/>
              </a:ext>
            </a:extLst>
          </p:cNvPr>
          <p:cNvSpPr>
            <a:spLocks noGrp="1"/>
          </p:cNvSpPr>
          <p:nvPr>
            <p:ph type="sldNum" sz="quarter" idx="12"/>
          </p:nvPr>
        </p:nvSpPr>
        <p:spPr/>
        <p:txBody>
          <a:bodyPr/>
          <a:lstStyle/>
          <a:p>
            <a:fld id="{DBA95EF0-78A1-4A00-9731-2D9EF509D486}" type="slidenum">
              <a:rPr lang="nl-NL" smtClean="0"/>
              <a:t>‹nr.›</a:t>
            </a:fld>
            <a:endParaRPr lang="nl-NL"/>
          </a:p>
        </p:txBody>
      </p:sp>
    </p:spTree>
    <p:extLst>
      <p:ext uri="{BB962C8B-B14F-4D97-AF65-F5344CB8AC3E}">
        <p14:creationId xmlns:p14="http://schemas.microsoft.com/office/powerpoint/2010/main" val="187856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A7E9270-EA19-4F4E-AC5D-439297850C70}"/>
              </a:ext>
            </a:extLst>
          </p:cNvPr>
          <p:cNvSpPr>
            <a:spLocks noGrp="1"/>
          </p:cNvSpPr>
          <p:nvPr>
            <p:ph type="dt" sz="half" idx="10"/>
          </p:nvPr>
        </p:nvSpPr>
        <p:spPr/>
        <p:txBody>
          <a:bodyPr/>
          <a:lstStyle/>
          <a:p>
            <a:r>
              <a:rPr lang="nl-NL"/>
              <a:t>07-04-2020</a:t>
            </a:r>
          </a:p>
        </p:txBody>
      </p:sp>
      <p:sp>
        <p:nvSpPr>
          <p:cNvPr id="3" name="Tijdelijke aanduiding voor voettekst 2">
            <a:extLst>
              <a:ext uri="{FF2B5EF4-FFF2-40B4-BE49-F238E27FC236}">
                <a16:creationId xmlns:a16="http://schemas.microsoft.com/office/drawing/2014/main" id="{58E5D59C-595F-4E01-BF25-89E361C0193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044B703-2581-4F7B-B708-83F22C48AFF4}"/>
              </a:ext>
            </a:extLst>
          </p:cNvPr>
          <p:cNvSpPr>
            <a:spLocks noGrp="1"/>
          </p:cNvSpPr>
          <p:nvPr>
            <p:ph type="sldNum" sz="quarter" idx="12"/>
          </p:nvPr>
        </p:nvSpPr>
        <p:spPr/>
        <p:txBody>
          <a:bodyPr/>
          <a:lstStyle/>
          <a:p>
            <a:fld id="{DBA95EF0-78A1-4A00-9731-2D9EF509D486}" type="slidenum">
              <a:rPr lang="nl-NL" smtClean="0"/>
              <a:t>‹nr.›</a:t>
            </a:fld>
            <a:endParaRPr lang="nl-NL"/>
          </a:p>
        </p:txBody>
      </p:sp>
    </p:spTree>
    <p:extLst>
      <p:ext uri="{BB962C8B-B14F-4D97-AF65-F5344CB8AC3E}">
        <p14:creationId xmlns:p14="http://schemas.microsoft.com/office/powerpoint/2010/main" val="2010070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83FDB3-B594-4619-AFB0-D1E6DE91970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C265784-1E4D-4BA8-A37A-25CC388BC7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D83D10F-5BAC-4706-B6B8-B5479F7DE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710572D-E553-4570-B063-312E3B2AE8EA}"/>
              </a:ext>
            </a:extLst>
          </p:cNvPr>
          <p:cNvSpPr>
            <a:spLocks noGrp="1"/>
          </p:cNvSpPr>
          <p:nvPr>
            <p:ph type="dt" sz="half" idx="10"/>
          </p:nvPr>
        </p:nvSpPr>
        <p:spPr/>
        <p:txBody>
          <a:bodyPr/>
          <a:lstStyle/>
          <a:p>
            <a:r>
              <a:rPr lang="nl-NL"/>
              <a:t>07-04-2020</a:t>
            </a:r>
          </a:p>
        </p:txBody>
      </p:sp>
      <p:sp>
        <p:nvSpPr>
          <p:cNvPr id="6" name="Tijdelijke aanduiding voor voettekst 5">
            <a:extLst>
              <a:ext uri="{FF2B5EF4-FFF2-40B4-BE49-F238E27FC236}">
                <a16:creationId xmlns:a16="http://schemas.microsoft.com/office/drawing/2014/main" id="{A1E99701-9161-4C93-8E64-FAC221E0BFF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F126C00-1660-4A59-845A-3D1615CEB3A2}"/>
              </a:ext>
            </a:extLst>
          </p:cNvPr>
          <p:cNvSpPr>
            <a:spLocks noGrp="1"/>
          </p:cNvSpPr>
          <p:nvPr>
            <p:ph type="sldNum" sz="quarter" idx="12"/>
          </p:nvPr>
        </p:nvSpPr>
        <p:spPr/>
        <p:txBody>
          <a:bodyPr/>
          <a:lstStyle/>
          <a:p>
            <a:fld id="{DBA95EF0-78A1-4A00-9731-2D9EF509D486}" type="slidenum">
              <a:rPr lang="nl-NL" smtClean="0"/>
              <a:t>‹nr.›</a:t>
            </a:fld>
            <a:endParaRPr lang="nl-NL"/>
          </a:p>
        </p:txBody>
      </p:sp>
    </p:spTree>
    <p:extLst>
      <p:ext uri="{BB962C8B-B14F-4D97-AF65-F5344CB8AC3E}">
        <p14:creationId xmlns:p14="http://schemas.microsoft.com/office/powerpoint/2010/main" val="3813085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4947A3-7F48-4739-AE7D-6406DB6F904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EE73AC5-0C4E-4D68-97D1-70AD04A2C9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B85FD86-FEBD-4AB9-8217-33D57CEE0B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C288760-3C4D-4293-92F8-1AEE96124CAA}"/>
              </a:ext>
            </a:extLst>
          </p:cNvPr>
          <p:cNvSpPr>
            <a:spLocks noGrp="1"/>
          </p:cNvSpPr>
          <p:nvPr>
            <p:ph type="dt" sz="half" idx="10"/>
          </p:nvPr>
        </p:nvSpPr>
        <p:spPr/>
        <p:txBody>
          <a:bodyPr/>
          <a:lstStyle/>
          <a:p>
            <a:r>
              <a:rPr lang="nl-NL"/>
              <a:t>07-04-2020</a:t>
            </a:r>
          </a:p>
        </p:txBody>
      </p:sp>
      <p:sp>
        <p:nvSpPr>
          <p:cNvPr id="6" name="Tijdelijke aanduiding voor voettekst 5">
            <a:extLst>
              <a:ext uri="{FF2B5EF4-FFF2-40B4-BE49-F238E27FC236}">
                <a16:creationId xmlns:a16="http://schemas.microsoft.com/office/drawing/2014/main" id="{57B0D52F-01EC-4737-BC18-19753CAEE9A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1EF0604-44A7-42D1-9EFA-CDAFEA726572}"/>
              </a:ext>
            </a:extLst>
          </p:cNvPr>
          <p:cNvSpPr>
            <a:spLocks noGrp="1"/>
          </p:cNvSpPr>
          <p:nvPr>
            <p:ph type="sldNum" sz="quarter" idx="12"/>
          </p:nvPr>
        </p:nvSpPr>
        <p:spPr/>
        <p:txBody>
          <a:bodyPr/>
          <a:lstStyle/>
          <a:p>
            <a:fld id="{DBA95EF0-78A1-4A00-9731-2D9EF509D486}" type="slidenum">
              <a:rPr lang="nl-NL" smtClean="0"/>
              <a:t>‹nr.›</a:t>
            </a:fld>
            <a:endParaRPr lang="nl-NL"/>
          </a:p>
        </p:txBody>
      </p:sp>
    </p:spTree>
    <p:extLst>
      <p:ext uri="{BB962C8B-B14F-4D97-AF65-F5344CB8AC3E}">
        <p14:creationId xmlns:p14="http://schemas.microsoft.com/office/powerpoint/2010/main" val="190379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8886D9E-1B25-4422-BB37-8588D359DC86}"/>
              </a:ext>
            </a:extLst>
          </p:cNvPr>
          <p:cNvSpPr>
            <a:spLocks noGrp="1"/>
          </p:cNvSpPr>
          <p:nvPr>
            <p:ph type="title"/>
          </p:nvPr>
        </p:nvSpPr>
        <p:spPr>
          <a:xfrm>
            <a:off x="838200" y="819427"/>
            <a:ext cx="10515600" cy="871261"/>
          </a:xfrm>
          <a:prstGeom prst="rect">
            <a:avLst/>
          </a:prstGeom>
        </p:spPr>
        <p:txBody>
          <a:bodyPr vert="horz" lIns="91440" tIns="45720" rIns="91440" bIns="45720" rtlCol="0" anchor="ctr">
            <a:norm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81606387-E2C5-44BB-9826-0F5D548DBB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a:extLst>
              <a:ext uri="{FF2B5EF4-FFF2-40B4-BE49-F238E27FC236}">
                <a16:creationId xmlns:a16="http://schemas.microsoft.com/office/drawing/2014/main" id="{833AA5C9-A0F7-4792-A7F6-5AF2AEFAFA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NL"/>
              <a:t>07-04-2020</a:t>
            </a:r>
            <a:endParaRPr lang="nl-NL" dirty="0"/>
          </a:p>
        </p:txBody>
      </p:sp>
      <p:sp>
        <p:nvSpPr>
          <p:cNvPr id="5" name="Tijdelijke aanduiding voor voettekst 4">
            <a:extLst>
              <a:ext uri="{FF2B5EF4-FFF2-40B4-BE49-F238E27FC236}">
                <a16:creationId xmlns:a16="http://schemas.microsoft.com/office/drawing/2014/main" id="{3C39974E-C080-4872-9BDC-1D2DCDF7FE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BFFD796-8450-4C15-A952-82102D2777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95EF0-78A1-4A00-9731-2D9EF509D486}" type="slidenum">
              <a:rPr lang="nl-NL" smtClean="0"/>
              <a:t>‹nr.›</a:t>
            </a:fld>
            <a:endParaRPr lang="nl-NL" dirty="0"/>
          </a:p>
        </p:txBody>
      </p:sp>
      <p:pic>
        <p:nvPicPr>
          <p:cNvPr id="8" name="Afbeelding 7">
            <a:extLst>
              <a:ext uri="{FF2B5EF4-FFF2-40B4-BE49-F238E27FC236}">
                <a16:creationId xmlns:a16="http://schemas.microsoft.com/office/drawing/2014/main" id="{BEA4C55C-0A61-434F-8E0A-385AD92FD555}"/>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11318" y="89279"/>
            <a:ext cx="3091991" cy="550761"/>
          </a:xfrm>
          <a:prstGeom prst="rect">
            <a:avLst/>
          </a:prstGeom>
        </p:spPr>
      </p:pic>
      <p:cxnSp>
        <p:nvCxnSpPr>
          <p:cNvPr id="12" name="Rechte verbindingslijn 11">
            <a:extLst>
              <a:ext uri="{FF2B5EF4-FFF2-40B4-BE49-F238E27FC236}">
                <a16:creationId xmlns:a16="http://schemas.microsoft.com/office/drawing/2014/main" id="{9A5CAAA6-39E6-4E26-AB28-C0F954D23CDD}"/>
              </a:ext>
            </a:extLst>
          </p:cNvPr>
          <p:cNvCxnSpPr>
            <a:cxnSpLocks/>
          </p:cNvCxnSpPr>
          <p:nvPr userDrawn="1"/>
        </p:nvCxnSpPr>
        <p:spPr>
          <a:xfrm>
            <a:off x="3278480" y="637091"/>
            <a:ext cx="8327038" cy="2949"/>
          </a:xfrm>
          <a:prstGeom prst="line">
            <a:avLst/>
          </a:prstGeom>
          <a:ln w="19050">
            <a:solidFill>
              <a:srgbClr val="00B05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9430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4BB18AC3-1153-4BE6-893E-0BD50D5DB9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04119"/>
            <a:ext cx="3105149" cy="553105"/>
          </a:xfrm>
          <a:prstGeom prst="rect">
            <a:avLst/>
          </a:prstGeom>
        </p:spPr>
      </p:pic>
      <p:sp>
        <p:nvSpPr>
          <p:cNvPr id="8" name="Titel 7">
            <a:extLst>
              <a:ext uri="{FF2B5EF4-FFF2-40B4-BE49-F238E27FC236}">
                <a16:creationId xmlns:a16="http://schemas.microsoft.com/office/drawing/2014/main" id="{4EA646F9-3218-4637-8689-29D537A529BF}"/>
              </a:ext>
            </a:extLst>
          </p:cNvPr>
          <p:cNvSpPr>
            <a:spLocks noGrp="1"/>
          </p:cNvSpPr>
          <p:nvPr>
            <p:ph type="ctrTitle"/>
          </p:nvPr>
        </p:nvSpPr>
        <p:spPr>
          <a:xfrm>
            <a:off x="1052659" y="3815499"/>
            <a:ext cx="9144000" cy="407768"/>
          </a:xfrm>
        </p:spPr>
        <p:txBody>
          <a:bodyPr>
            <a:normAutofit fontScale="90000"/>
          </a:bodyPr>
          <a:lstStyle/>
          <a:p>
            <a:r>
              <a:rPr lang="nl-NL" b="1" dirty="0"/>
              <a:t>Wet bestuur en toezicht rechtspersonen</a:t>
            </a:r>
            <a:br>
              <a:rPr lang="nl-NL" b="1" dirty="0"/>
            </a:br>
            <a:r>
              <a:rPr lang="nl-NL" b="1" dirty="0"/>
              <a:t>(</a:t>
            </a:r>
            <a:r>
              <a:rPr lang="nl-NL" b="1" dirty="0" err="1"/>
              <a:t>Wbtr</a:t>
            </a:r>
            <a:r>
              <a:rPr lang="nl-NL" b="1" dirty="0"/>
              <a:t>)</a:t>
            </a:r>
            <a:br>
              <a:rPr lang="nl-NL" dirty="0"/>
            </a:br>
            <a:endParaRPr lang="nl-NL" dirty="0"/>
          </a:p>
        </p:txBody>
      </p:sp>
      <p:sp>
        <p:nvSpPr>
          <p:cNvPr id="4" name="Ondertitel 3">
            <a:extLst>
              <a:ext uri="{FF2B5EF4-FFF2-40B4-BE49-F238E27FC236}">
                <a16:creationId xmlns:a16="http://schemas.microsoft.com/office/drawing/2014/main" id="{48663560-60ED-45C7-8591-BD249EF2238C}"/>
              </a:ext>
            </a:extLst>
          </p:cNvPr>
          <p:cNvSpPr>
            <a:spLocks noGrp="1"/>
          </p:cNvSpPr>
          <p:nvPr>
            <p:ph type="subTitle" idx="1"/>
          </p:nvPr>
        </p:nvSpPr>
        <p:spPr>
          <a:xfrm>
            <a:off x="1212916" y="4019383"/>
            <a:ext cx="9144000" cy="1655762"/>
          </a:xfrm>
        </p:spPr>
        <p:txBody>
          <a:bodyPr/>
          <a:lstStyle/>
          <a:p>
            <a:r>
              <a:rPr lang="nl-NL" sz="3200" dirty="0"/>
              <a:t>ALV  </a:t>
            </a:r>
            <a:r>
              <a:rPr lang="nl-NL" sz="3200" dirty="0" err="1"/>
              <a:t>VvGH</a:t>
            </a:r>
            <a:endParaRPr lang="nl-NL" sz="3200" dirty="0"/>
          </a:p>
          <a:p>
            <a:r>
              <a:rPr lang="nl-NL" dirty="0" err="1"/>
              <a:t>October</a:t>
            </a:r>
            <a:r>
              <a:rPr lang="nl-NL" dirty="0"/>
              <a:t> 2021</a:t>
            </a:r>
          </a:p>
        </p:txBody>
      </p:sp>
      <p:sp>
        <p:nvSpPr>
          <p:cNvPr id="6" name="Tekstvak 5">
            <a:extLst>
              <a:ext uri="{FF2B5EF4-FFF2-40B4-BE49-F238E27FC236}">
                <a16:creationId xmlns:a16="http://schemas.microsoft.com/office/drawing/2014/main" id="{51D2B7E5-740F-477F-AC0D-509D9BA3C41C}"/>
              </a:ext>
            </a:extLst>
          </p:cNvPr>
          <p:cNvSpPr txBox="1"/>
          <p:nvPr/>
        </p:nvSpPr>
        <p:spPr>
          <a:xfrm>
            <a:off x="2253006" y="6042581"/>
            <a:ext cx="1941922" cy="369332"/>
          </a:xfrm>
          <a:prstGeom prst="rect">
            <a:avLst/>
          </a:prstGeom>
          <a:noFill/>
        </p:spPr>
        <p:txBody>
          <a:bodyPr wrap="square" rtlCol="0">
            <a:spAutoFit/>
          </a:bodyPr>
          <a:lstStyle/>
          <a:p>
            <a:r>
              <a:rPr lang="nl-NL" dirty="0"/>
              <a:t>Roelf Duursema</a:t>
            </a:r>
          </a:p>
        </p:txBody>
      </p:sp>
      <p:pic>
        <p:nvPicPr>
          <p:cNvPr id="7" name="Afbeelding 6" descr="Arend van Dam (Cartoons / Strips / Illustraties)">
            <a:extLst>
              <a:ext uri="{FF2B5EF4-FFF2-40B4-BE49-F238E27FC236}">
                <a16:creationId xmlns:a16="http://schemas.microsoft.com/office/drawing/2014/main" id="{5E7237A2-CC83-4D9E-9ED7-59444434B30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flipH="1">
            <a:off x="8333295" y="3429001"/>
            <a:ext cx="3413554" cy="3099618"/>
          </a:xfrm>
          <a:prstGeom prst="rect">
            <a:avLst/>
          </a:prstGeom>
          <a:noFill/>
          <a:ln>
            <a:noFill/>
          </a:ln>
        </p:spPr>
      </p:pic>
    </p:spTree>
    <p:extLst>
      <p:ext uri="{BB962C8B-B14F-4D97-AF65-F5344CB8AC3E}">
        <p14:creationId xmlns:p14="http://schemas.microsoft.com/office/powerpoint/2010/main" val="1686215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Aansprakelijkheid</a:t>
            </a:r>
          </a:p>
        </p:txBody>
      </p:sp>
      <p:sp>
        <p:nvSpPr>
          <p:cNvPr id="2" name="Tekstvak 1">
            <a:extLst>
              <a:ext uri="{FF2B5EF4-FFF2-40B4-BE49-F238E27FC236}">
                <a16:creationId xmlns:a16="http://schemas.microsoft.com/office/drawing/2014/main" id="{A33D2AD1-41BF-4CD9-8A72-03C3335EB759}"/>
              </a:ext>
            </a:extLst>
          </p:cNvPr>
          <p:cNvSpPr txBox="1"/>
          <p:nvPr/>
        </p:nvSpPr>
        <p:spPr>
          <a:xfrm>
            <a:off x="876693" y="857839"/>
            <a:ext cx="7777113" cy="2308324"/>
          </a:xfrm>
          <a:prstGeom prst="rect">
            <a:avLst/>
          </a:prstGeom>
          <a:noFill/>
        </p:spPr>
        <p:txBody>
          <a:bodyPr wrap="square" rtlCol="0">
            <a:spAutoFit/>
          </a:bodyPr>
          <a:lstStyle/>
          <a:p>
            <a:r>
              <a:rPr lang="nl-NL" u="sng" dirty="0"/>
              <a:t>Huidige verplichting</a:t>
            </a:r>
          </a:p>
          <a:p>
            <a:r>
              <a:rPr lang="nl-NL" dirty="0"/>
              <a:t>Wettelijke verplichting taak naar behoren in te vullen.</a:t>
            </a:r>
          </a:p>
          <a:p>
            <a:r>
              <a:rPr lang="nl-NL" dirty="0"/>
              <a:t>Bij sprake van onbehoorlijk bestuur plus schade, aansprakelijk stelling</a:t>
            </a:r>
          </a:p>
          <a:p>
            <a:endParaRPr lang="nl-NL" dirty="0"/>
          </a:p>
          <a:p>
            <a:r>
              <a:rPr lang="nl-NL" u="sng" dirty="0"/>
              <a:t>Expliciet WBTR</a:t>
            </a:r>
          </a:p>
          <a:p>
            <a:r>
              <a:rPr lang="nl-NL" dirty="0"/>
              <a:t>Bij faillissement + ernstig verwijtbaar handelen kan leiden tot hoofdelijke aansprakelijkheid</a:t>
            </a:r>
          </a:p>
          <a:p>
            <a:endParaRPr lang="nl-NL" dirty="0"/>
          </a:p>
        </p:txBody>
      </p:sp>
      <p:sp>
        <p:nvSpPr>
          <p:cNvPr id="3" name="Tekstvak 2">
            <a:extLst>
              <a:ext uri="{FF2B5EF4-FFF2-40B4-BE49-F238E27FC236}">
                <a16:creationId xmlns:a16="http://schemas.microsoft.com/office/drawing/2014/main" id="{B5C83FC4-4C5E-499E-9EA0-94C91CC0581D}"/>
              </a:ext>
            </a:extLst>
          </p:cNvPr>
          <p:cNvSpPr txBox="1"/>
          <p:nvPr/>
        </p:nvSpPr>
        <p:spPr>
          <a:xfrm>
            <a:off x="876693" y="4487159"/>
            <a:ext cx="10755982" cy="1754326"/>
          </a:xfrm>
          <a:prstGeom prst="rect">
            <a:avLst/>
          </a:prstGeom>
          <a:noFill/>
        </p:spPr>
        <p:txBody>
          <a:bodyPr wrap="square" rtlCol="0">
            <a:spAutoFit/>
          </a:bodyPr>
          <a:lstStyle/>
          <a:p>
            <a:r>
              <a:rPr lang="nl-NL" sz="3600" b="1" u="sng" dirty="0"/>
              <a:t>4-ogen principe versterkt</a:t>
            </a:r>
          </a:p>
          <a:p>
            <a:r>
              <a:rPr lang="nl-NL" sz="3600" b="1" dirty="0"/>
              <a:t>De penningmeester is bevoegd uitgaven te doen,</a:t>
            </a:r>
          </a:p>
          <a:p>
            <a:r>
              <a:rPr lang="nl-NL" sz="3600" b="1" dirty="0"/>
              <a:t> maar het is strakker ingekaderd</a:t>
            </a:r>
          </a:p>
        </p:txBody>
      </p:sp>
      <p:pic>
        <p:nvPicPr>
          <p:cNvPr id="5" name="Afbeelding 4" descr="Vier ogen principe">
            <a:extLst>
              <a:ext uri="{FF2B5EF4-FFF2-40B4-BE49-F238E27FC236}">
                <a16:creationId xmlns:a16="http://schemas.microsoft.com/office/drawing/2014/main" id="{C6E2BF31-1DE3-4713-99F8-425D85BA64B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455843" y="2629921"/>
            <a:ext cx="2423475" cy="2308324"/>
          </a:xfrm>
          <a:prstGeom prst="rect">
            <a:avLst/>
          </a:prstGeom>
          <a:noFill/>
          <a:ln>
            <a:noFill/>
          </a:ln>
        </p:spPr>
      </p:pic>
    </p:spTree>
    <p:extLst>
      <p:ext uri="{BB962C8B-B14F-4D97-AF65-F5344CB8AC3E}">
        <p14:creationId xmlns:p14="http://schemas.microsoft.com/office/powerpoint/2010/main" val="2077731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Wet heeft betrekking op:</a:t>
            </a:r>
          </a:p>
        </p:txBody>
      </p:sp>
      <p:sp>
        <p:nvSpPr>
          <p:cNvPr id="9" name="Tijdelijke aanduiding voor inhoud 3">
            <a:extLst>
              <a:ext uri="{FF2B5EF4-FFF2-40B4-BE49-F238E27FC236}">
                <a16:creationId xmlns:a16="http://schemas.microsoft.com/office/drawing/2014/main" id="{22F69F6F-5359-4622-BFC7-DFA1EA2CD2F5}"/>
              </a:ext>
            </a:extLst>
          </p:cNvPr>
          <p:cNvSpPr txBox="1">
            <a:spLocks/>
          </p:cNvSpPr>
          <p:nvPr/>
        </p:nvSpPr>
        <p:spPr>
          <a:xfrm>
            <a:off x="722791" y="676155"/>
            <a:ext cx="10515600" cy="60074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Goed bestuur</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Aansprakelijkheid</a:t>
            </a:r>
          </a:p>
          <a:p>
            <a:pPr marL="514350" indent="-514350">
              <a:buFont typeface="+mj-lt"/>
              <a:buAutoNum type="arabicPeriod"/>
            </a:pPr>
            <a:r>
              <a:rPr lang="nl-NL" sz="4000" b="1" dirty="0">
                <a:latin typeface="Times New Roman" panose="02020603050405020304" pitchFamily="18" charset="0"/>
                <a:cs typeface="Times New Roman" panose="02020603050405020304" pitchFamily="18" charset="0"/>
              </a:rPr>
              <a:t>Tegenstrijdig belang</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Afwezigheid van één of meer bestuursleden</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Meervoudig stemrecht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Toezicht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Bindende voordracht van bestuurders</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Raadgevende stem</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Interne borging en statuten</a:t>
            </a:r>
          </a:p>
        </p:txBody>
      </p:sp>
      <p:cxnSp>
        <p:nvCxnSpPr>
          <p:cNvPr id="3" name="Rechte verbindingslijn 2">
            <a:extLst>
              <a:ext uri="{FF2B5EF4-FFF2-40B4-BE49-F238E27FC236}">
                <a16:creationId xmlns:a16="http://schemas.microsoft.com/office/drawing/2014/main" id="{3C13E766-5600-4D86-B696-E492B279EF27}"/>
              </a:ext>
            </a:extLst>
          </p:cNvPr>
          <p:cNvCxnSpPr>
            <a:cxnSpLocks/>
          </p:cNvCxnSpPr>
          <p:nvPr/>
        </p:nvCxnSpPr>
        <p:spPr>
          <a:xfrm>
            <a:off x="1310326" y="4015819"/>
            <a:ext cx="414779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350F4A50-BBB1-4824-B52E-E4A4404AFAD1}"/>
              </a:ext>
            </a:extLst>
          </p:cNvPr>
          <p:cNvCxnSpPr/>
          <p:nvPr/>
        </p:nvCxnSpPr>
        <p:spPr>
          <a:xfrm>
            <a:off x="1310326" y="4637988"/>
            <a:ext cx="166854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BE079077-C4C4-41EA-B458-E802F7169586}"/>
              </a:ext>
            </a:extLst>
          </p:cNvPr>
          <p:cNvCxnSpPr/>
          <p:nvPr/>
        </p:nvCxnSpPr>
        <p:spPr>
          <a:xfrm>
            <a:off x="1310326" y="5241303"/>
            <a:ext cx="6966408"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Afbeelding 10" descr="Afbeelding met tekst, teken, buiten, straat&#10;&#10;Automatisch gegenereerde beschrijving">
            <a:extLst>
              <a:ext uri="{FF2B5EF4-FFF2-40B4-BE49-F238E27FC236}">
                <a16:creationId xmlns:a16="http://schemas.microsoft.com/office/drawing/2014/main" id="{7BAF38C4-CBA2-482E-93C6-DF9307F3870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90503" y="1435511"/>
            <a:ext cx="4235423" cy="2805773"/>
          </a:xfrm>
          <a:prstGeom prst="rect">
            <a:avLst/>
          </a:prstGeom>
          <a:noFill/>
          <a:ln>
            <a:noFill/>
          </a:ln>
        </p:spPr>
      </p:pic>
    </p:spTree>
    <p:extLst>
      <p:ext uri="{BB962C8B-B14F-4D97-AF65-F5344CB8AC3E}">
        <p14:creationId xmlns:p14="http://schemas.microsoft.com/office/powerpoint/2010/main" val="2521535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Tegenstrijdig belang</a:t>
            </a:r>
          </a:p>
        </p:txBody>
      </p:sp>
      <p:sp>
        <p:nvSpPr>
          <p:cNvPr id="10" name="Tekstvak 9">
            <a:extLst>
              <a:ext uri="{FF2B5EF4-FFF2-40B4-BE49-F238E27FC236}">
                <a16:creationId xmlns:a16="http://schemas.microsoft.com/office/drawing/2014/main" id="{F5424BA9-FB74-4878-B526-03A7F360184E}"/>
              </a:ext>
            </a:extLst>
          </p:cNvPr>
          <p:cNvSpPr txBox="1"/>
          <p:nvPr/>
        </p:nvSpPr>
        <p:spPr>
          <a:xfrm>
            <a:off x="405354" y="991568"/>
            <a:ext cx="11265030" cy="646331"/>
          </a:xfrm>
          <a:prstGeom prst="rect">
            <a:avLst/>
          </a:prstGeom>
          <a:noFill/>
        </p:spPr>
        <p:txBody>
          <a:bodyPr wrap="square" rtlCol="0">
            <a:spAutoFit/>
          </a:bodyPr>
          <a:lstStyle/>
          <a:p>
            <a:r>
              <a:rPr lang="nl-NL" sz="3600" b="1" dirty="0">
                <a:latin typeface="Times New Roman" panose="02020603050405020304" pitchFamily="18" charset="0"/>
                <a:cs typeface="Times New Roman" panose="02020603050405020304" pitchFamily="18" charset="0"/>
              </a:rPr>
              <a:t>Verenigingsbelang gaat boven persoonlijk belang</a:t>
            </a:r>
          </a:p>
        </p:txBody>
      </p:sp>
      <p:pic>
        <p:nvPicPr>
          <p:cNvPr id="5" name="Afbeelding 4">
            <a:extLst>
              <a:ext uri="{FF2B5EF4-FFF2-40B4-BE49-F238E27FC236}">
                <a16:creationId xmlns:a16="http://schemas.microsoft.com/office/drawing/2014/main" id="{6CB0E41E-64FB-4878-A222-90F22DA601C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1984" y="1923068"/>
            <a:ext cx="7315200" cy="4751109"/>
          </a:xfrm>
          <a:prstGeom prst="rect">
            <a:avLst/>
          </a:prstGeom>
          <a:noFill/>
          <a:ln>
            <a:noFill/>
          </a:ln>
        </p:spPr>
      </p:pic>
    </p:spTree>
    <p:extLst>
      <p:ext uri="{BB962C8B-B14F-4D97-AF65-F5344CB8AC3E}">
        <p14:creationId xmlns:p14="http://schemas.microsoft.com/office/powerpoint/2010/main" val="453985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Tegenstrijdig belang</a:t>
            </a:r>
          </a:p>
        </p:txBody>
      </p:sp>
      <p:sp>
        <p:nvSpPr>
          <p:cNvPr id="2" name="Tekstvak 1">
            <a:extLst>
              <a:ext uri="{FF2B5EF4-FFF2-40B4-BE49-F238E27FC236}">
                <a16:creationId xmlns:a16="http://schemas.microsoft.com/office/drawing/2014/main" id="{A9770FF6-F8F3-4521-9212-EE5A7EF8B5BD}"/>
              </a:ext>
            </a:extLst>
          </p:cNvPr>
          <p:cNvSpPr txBox="1"/>
          <p:nvPr/>
        </p:nvSpPr>
        <p:spPr>
          <a:xfrm>
            <a:off x="216309" y="1379658"/>
            <a:ext cx="11759381" cy="7294305"/>
          </a:xfrm>
          <a:prstGeom prst="rect">
            <a:avLst/>
          </a:prstGeom>
          <a:noFill/>
        </p:spPr>
        <p:txBody>
          <a:bodyPr wrap="square" rtlCol="0">
            <a:spAutoFit/>
          </a:bodyPr>
          <a:lstStyle/>
          <a:p>
            <a:r>
              <a:rPr lang="nl-NL" sz="3600" u="sng" dirty="0"/>
              <a:t>Voorstel tekst in statuten:</a:t>
            </a:r>
          </a:p>
          <a:p>
            <a:endParaRPr lang="nl-NL" sz="3600" b="1" dirty="0">
              <a:effectLst/>
              <a:highlight>
                <a:srgbClr val="FFFF00"/>
              </a:highlight>
              <a:latin typeface="Times New Roman" panose="02020603050405020304" pitchFamily="18" charset="0"/>
              <a:ea typeface="Times New Roman" panose="02020603050405020304" pitchFamily="18" charset="0"/>
            </a:endParaRPr>
          </a:p>
          <a:p>
            <a:endParaRPr lang="nl-NL" sz="3600" b="1" dirty="0">
              <a:highlight>
                <a:srgbClr val="FFFF00"/>
              </a:highlight>
              <a:latin typeface="Times New Roman" panose="02020603050405020304" pitchFamily="18" charset="0"/>
              <a:ea typeface="Times New Roman" panose="02020603050405020304" pitchFamily="18" charset="0"/>
            </a:endParaRPr>
          </a:p>
          <a:p>
            <a:endParaRPr lang="nl-NL" sz="3600" b="1" dirty="0">
              <a:effectLst/>
              <a:highlight>
                <a:srgbClr val="FFFF00"/>
              </a:highlight>
              <a:latin typeface="Times New Roman" panose="02020603050405020304" pitchFamily="18" charset="0"/>
              <a:ea typeface="Times New Roman" panose="02020603050405020304" pitchFamily="18" charset="0"/>
            </a:endParaRPr>
          </a:p>
          <a:p>
            <a:r>
              <a:rPr lang="nl-NL" sz="3600" b="1" dirty="0">
                <a:effectLst/>
                <a:highlight>
                  <a:srgbClr val="FFFF00"/>
                </a:highlight>
                <a:latin typeface="Times New Roman" panose="02020603050405020304" pitchFamily="18" charset="0"/>
                <a:ea typeface="Times New Roman" panose="02020603050405020304" pitchFamily="18" charset="0"/>
              </a:rPr>
              <a:t>Een bestuurslid (of bestuursleden) met een (potentieel) tegenstrijdig belang bij een bepaald onderwerp, moet dit gelijk melden aan de overige bestuursleden. Het betreffende bestuurslid (of de betrokken bestuursleden) is (zijn) uitgesloten van de beleids- en besluitvorming van het onderwerp in kwestie.</a:t>
            </a:r>
            <a:br>
              <a:rPr lang="nl-NL" sz="3600" b="1" dirty="0">
                <a:effectLst/>
                <a:highlight>
                  <a:srgbClr val="FFFF00"/>
                </a:highlight>
                <a:latin typeface="Times New Roman" panose="02020603050405020304" pitchFamily="18" charset="0"/>
                <a:ea typeface="Times New Roman" panose="02020603050405020304" pitchFamily="18" charset="0"/>
              </a:rPr>
            </a:br>
            <a:r>
              <a:rPr lang="nl-NL" sz="3600" dirty="0">
                <a:effectLst/>
                <a:highlight>
                  <a:srgbClr val="FFFF00"/>
                </a:highlight>
                <a:latin typeface="Times New Roman" panose="02020603050405020304" pitchFamily="18" charset="0"/>
                <a:ea typeface="Times New Roman" panose="02020603050405020304" pitchFamily="18" charset="0"/>
              </a:rPr>
              <a:t> </a:t>
            </a:r>
            <a:endParaRPr lang="nl-NL" sz="3600" dirty="0">
              <a:effectLst/>
              <a:latin typeface="Arial" panose="020B0604020202020204" pitchFamily="34" charset="0"/>
              <a:ea typeface="Times New Roman" panose="02020603050405020304" pitchFamily="18" charset="0"/>
            </a:endParaRPr>
          </a:p>
          <a:p>
            <a:endParaRPr lang="nl-NL" sz="3600" dirty="0"/>
          </a:p>
          <a:p>
            <a:endParaRPr lang="nl-NL" sz="3600" dirty="0"/>
          </a:p>
        </p:txBody>
      </p:sp>
      <p:pic>
        <p:nvPicPr>
          <p:cNvPr id="7" name="Afbeelding 6" descr="Tegenstrijdig belang bestuurder - Russell Advocaten Amsterdam">
            <a:extLst>
              <a:ext uri="{FF2B5EF4-FFF2-40B4-BE49-F238E27FC236}">
                <a16:creationId xmlns:a16="http://schemas.microsoft.com/office/drawing/2014/main" id="{117FE7E4-E2AD-4A6D-973E-F2C686344D2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90235" y="676155"/>
            <a:ext cx="3578974" cy="2906032"/>
          </a:xfrm>
          <a:prstGeom prst="rect">
            <a:avLst/>
          </a:prstGeom>
          <a:noFill/>
          <a:ln>
            <a:noFill/>
          </a:ln>
        </p:spPr>
      </p:pic>
    </p:spTree>
    <p:extLst>
      <p:ext uri="{BB962C8B-B14F-4D97-AF65-F5344CB8AC3E}">
        <p14:creationId xmlns:p14="http://schemas.microsoft.com/office/powerpoint/2010/main" val="799894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Wet heeft betrekking op:</a:t>
            </a:r>
          </a:p>
        </p:txBody>
      </p:sp>
      <p:sp>
        <p:nvSpPr>
          <p:cNvPr id="9" name="Tijdelijke aanduiding voor inhoud 3">
            <a:extLst>
              <a:ext uri="{FF2B5EF4-FFF2-40B4-BE49-F238E27FC236}">
                <a16:creationId xmlns:a16="http://schemas.microsoft.com/office/drawing/2014/main" id="{22F69F6F-5359-4622-BFC7-DFA1EA2CD2F5}"/>
              </a:ext>
            </a:extLst>
          </p:cNvPr>
          <p:cNvSpPr txBox="1">
            <a:spLocks/>
          </p:cNvSpPr>
          <p:nvPr/>
        </p:nvSpPr>
        <p:spPr>
          <a:xfrm>
            <a:off x="722791" y="676155"/>
            <a:ext cx="10515600" cy="60074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Goed bestuur</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Aansprakelijkheid</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Tegenstrijdig belang</a:t>
            </a:r>
          </a:p>
          <a:p>
            <a:pPr marL="514350" indent="-514350">
              <a:buFont typeface="+mj-lt"/>
              <a:buAutoNum type="arabicPeriod"/>
            </a:pPr>
            <a:r>
              <a:rPr lang="nl-NL" sz="4000" b="1" dirty="0">
                <a:latin typeface="Times New Roman" panose="02020603050405020304" pitchFamily="18" charset="0"/>
                <a:cs typeface="Times New Roman" panose="02020603050405020304" pitchFamily="18" charset="0"/>
              </a:rPr>
              <a:t>Afwezigheid van één of meer bestuursleden</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Meervoudig stemrecht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Toezicht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Bindende voordracht van bestuurders</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Raadgevende stem</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Interne borging en statuten</a:t>
            </a:r>
          </a:p>
        </p:txBody>
      </p:sp>
      <p:cxnSp>
        <p:nvCxnSpPr>
          <p:cNvPr id="3" name="Rechte verbindingslijn 2">
            <a:extLst>
              <a:ext uri="{FF2B5EF4-FFF2-40B4-BE49-F238E27FC236}">
                <a16:creationId xmlns:a16="http://schemas.microsoft.com/office/drawing/2014/main" id="{3C13E766-5600-4D86-B696-E492B279EF27}"/>
              </a:ext>
            </a:extLst>
          </p:cNvPr>
          <p:cNvCxnSpPr>
            <a:cxnSpLocks/>
          </p:cNvCxnSpPr>
          <p:nvPr/>
        </p:nvCxnSpPr>
        <p:spPr>
          <a:xfrm>
            <a:off x="1310326" y="4015819"/>
            <a:ext cx="414779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350F4A50-BBB1-4824-B52E-E4A4404AFAD1}"/>
              </a:ext>
            </a:extLst>
          </p:cNvPr>
          <p:cNvCxnSpPr/>
          <p:nvPr/>
        </p:nvCxnSpPr>
        <p:spPr>
          <a:xfrm>
            <a:off x="1310326" y="4637988"/>
            <a:ext cx="166854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BE079077-C4C4-41EA-B458-E802F7169586}"/>
              </a:ext>
            </a:extLst>
          </p:cNvPr>
          <p:cNvCxnSpPr/>
          <p:nvPr/>
        </p:nvCxnSpPr>
        <p:spPr>
          <a:xfrm>
            <a:off x="1310326" y="5241303"/>
            <a:ext cx="6966408"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Afbeelding 7" descr="Wet Bestuur en Toezicht Rechtspersonen: belet en ontstentenis &amp;amp; beperking  meervoudig stemrecht - Hekkelman">
            <a:extLst>
              <a:ext uri="{FF2B5EF4-FFF2-40B4-BE49-F238E27FC236}">
                <a16:creationId xmlns:a16="http://schemas.microsoft.com/office/drawing/2014/main" id="{B074E389-5E7B-459E-AEC8-1A460663434A}"/>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4751" y="780005"/>
            <a:ext cx="4573640" cy="2264841"/>
          </a:xfrm>
          <a:prstGeom prst="rect">
            <a:avLst/>
          </a:prstGeom>
          <a:noFill/>
          <a:ln>
            <a:noFill/>
          </a:ln>
        </p:spPr>
      </p:pic>
    </p:spTree>
    <p:extLst>
      <p:ext uri="{BB962C8B-B14F-4D97-AF65-F5344CB8AC3E}">
        <p14:creationId xmlns:p14="http://schemas.microsoft.com/office/powerpoint/2010/main" val="233622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393649" y="-101603"/>
            <a:ext cx="8465271" cy="707886"/>
          </a:xfrm>
          <a:prstGeom prst="rect">
            <a:avLst/>
          </a:prstGeom>
          <a:noFill/>
        </p:spPr>
        <p:txBody>
          <a:bodyPr wrap="square" rtlCol="0">
            <a:spAutoFit/>
          </a:bodyPr>
          <a:lstStyle/>
          <a:p>
            <a:r>
              <a:rPr lang="nl-NL" sz="4000" b="1" i="1" dirty="0">
                <a:solidFill>
                  <a:srgbClr val="00B050"/>
                </a:solidFill>
              </a:rPr>
              <a:t>Belet en ontstentenis</a:t>
            </a:r>
          </a:p>
        </p:txBody>
      </p:sp>
      <p:sp>
        <p:nvSpPr>
          <p:cNvPr id="15" name="Tekstvak 14">
            <a:extLst>
              <a:ext uri="{FF2B5EF4-FFF2-40B4-BE49-F238E27FC236}">
                <a16:creationId xmlns:a16="http://schemas.microsoft.com/office/drawing/2014/main" id="{B24A569C-7E6F-4799-94FF-F57C7FDCC05D}"/>
              </a:ext>
            </a:extLst>
          </p:cNvPr>
          <p:cNvSpPr txBox="1"/>
          <p:nvPr/>
        </p:nvSpPr>
        <p:spPr>
          <a:xfrm>
            <a:off x="904973" y="606283"/>
            <a:ext cx="11019934" cy="6124754"/>
          </a:xfrm>
          <a:prstGeom prst="rect">
            <a:avLst/>
          </a:prstGeom>
          <a:noFill/>
        </p:spPr>
        <p:txBody>
          <a:bodyPr wrap="square" rtlCol="0">
            <a:spAutoFit/>
          </a:bodyPr>
          <a:lstStyle/>
          <a:p>
            <a:r>
              <a:rPr lang="nl-NL" sz="3600" u="sng" dirty="0"/>
              <a:t>Voorstel tekst in statuten:</a:t>
            </a:r>
          </a:p>
          <a:p>
            <a:endParaRPr lang="nl-NL" sz="3600" dirty="0">
              <a:highlight>
                <a:srgbClr val="FFFF00"/>
              </a:highlight>
            </a:endParaRPr>
          </a:p>
          <a:p>
            <a:r>
              <a:rPr lang="nl-NL" sz="3200" b="1" dirty="0">
                <a:highlight>
                  <a:srgbClr val="FFFF00"/>
                </a:highlight>
              </a:rPr>
              <a:t>Wanneer een bestuurslid tijdelijk in de onmogelijkheid verkeert zijn functie uit te oefenen dan wel tussentijds aftreedt, wordt zijn functie door een ander bestuurslid waargenomen.</a:t>
            </a:r>
          </a:p>
          <a:p>
            <a:r>
              <a:rPr lang="nl-NL" sz="3200" b="1" dirty="0">
                <a:highlight>
                  <a:srgbClr val="FFFF00"/>
                </a:highlight>
              </a:rPr>
              <a:t>Bij tussentijdse aftreding wordt op de eerstvolgende algemene ledenvergadering in de vacature voorzien.</a:t>
            </a:r>
          </a:p>
          <a:p>
            <a:r>
              <a:rPr lang="nl-NL" sz="3200" b="1" dirty="0">
                <a:highlight>
                  <a:srgbClr val="FFFF00"/>
                </a:highlight>
              </a:rPr>
              <a:t>Bij ontstentenis van het hele bestuur is de </a:t>
            </a:r>
            <a:r>
              <a:rPr lang="nl-NL" sz="3200" b="1" u="sng" dirty="0">
                <a:highlight>
                  <a:srgbClr val="FFFF00"/>
                </a:highlight>
              </a:rPr>
              <a:t>Kascommissie</a:t>
            </a:r>
            <a:r>
              <a:rPr lang="nl-NL" sz="3200" b="1" dirty="0">
                <a:highlight>
                  <a:srgbClr val="FFFF00"/>
                </a:highlight>
              </a:rPr>
              <a:t> gehouden om op zo’n kortst mogelijke termijn een algemene ledenvergadering bijeen te roepen om te voorzien in de ontstane situatie.</a:t>
            </a:r>
          </a:p>
        </p:txBody>
      </p:sp>
    </p:spTree>
    <p:extLst>
      <p:ext uri="{BB962C8B-B14F-4D97-AF65-F5344CB8AC3E}">
        <p14:creationId xmlns:p14="http://schemas.microsoft.com/office/powerpoint/2010/main" val="358203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NVT</a:t>
            </a:r>
          </a:p>
        </p:txBody>
      </p:sp>
      <p:sp>
        <p:nvSpPr>
          <p:cNvPr id="9" name="Tijdelijke aanduiding voor inhoud 3">
            <a:extLst>
              <a:ext uri="{FF2B5EF4-FFF2-40B4-BE49-F238E27FC236}">
                <a16:creationId xmlns:a16="http://schemas.microsoft.com/office/drawing/2014/main" id="{22F69F6F-5359-4622-BFC7-DFA1EA2CD2F5}"/>
              </a:ext>
            </a:extLst>
          </p:cNvPr>
          <p:cNvSpPr txBox="1">
            <a:spLocks/>
          </p:cNvSpPr>
          <p:nvPr/>
        </p:nvSpPr>
        <p:spPr>
          <a:xfrm>
            <a:off x="722791" y="676155"/>
            <a:ext cx="10515600" cy="60074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Goed bestuur</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Aansprakelijkheid</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Tegenstrijdig belang</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Afwezigheid van één of meer bestuursleden</a:t>
            </a:r>
          </a:p>
          <a:p>
            <a:pPr marL="514350" indent="-514350">
              <a:buFont typeface="+mj-lt"/>
              <a:buAutoNum type="arabicPeriod"/>
            </a:pPr>
            <a:r>
              <a:rPr lang="nl-NL" sz="4000" b="1" dirty="0">
                <a:latin typeface="Times New Roman" panose="02020603050405020304" pitchFamily="18" charset="0"/>
                <a:cs typeface="Times New Roman" panose="02020603050405020304" pitchFamily="18" charset="0"/>
              </a:rPr>
              <a:t>Meervoudig stemrecht</a:t>
            </a:r>
          </a:p>
          <a:p>
            <a:pPr marL="514350" indent="-514350">
              <a:buFont typeface="+mj-lt"/>
              <a:buAutoNum type="arabicPeriod"/>
            </a:pPr>
            <a:r>
              <a:rPr lang="nl-NL" sz="4000" b="1" dirty="0">
                <a:latin typeface="Times New Roman" panose="02020603050405020304" pitchFamily="18" charset="0"/>
                <a:cs typeface="Times New Roman" panose="02020603050405020304" pitchFamily="18" charset="0"/>
              </a:rPr>
              <a:t>Toezicht</a:t>
            </a:r>
          </a:p>
          <a:p>
            <a:pPr marL="514350" indent="-514350">
              <a:buFont typeface="+mj-lt"/>
              <a:buAutoNum type="arabicPeriod"/>
            </a:pPr>
            <a:r>
              <a:rPr lang="nl-NL" sz="4000" b="1" dirty="0">
                <a:latin typeface="Times New Roman" panose="02020603050405020304" pitchFamily="18" charset="0"/>
                <a:cs typeface="Times New Roman" panose="02020603050405020304" pitchFamily="18" charset="0"/>
              </a:rPr>
              <a:t>Bindende voordracht van bestuurders</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Raadgevende stem</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Interne borging en statuten</a:t>
            </a:r>
          </a:p>
        </p:txBody>
      </p:sp>
      <p:cxnSp>
        <p:nvCxnSpPr>
          <p:cNvPr id="3" name="Rechte verbindingslijn 2">
            <a:extLst>
              <a:ext uri="{FF2B5EF4-FFF2-40B4-BE49-F238E27FC236}">
                <a16:creationId xmlns:a16="http://schemas.microsoft.com/office/drawing/2014/main" id="{3C13E766-5600-4D86-B696-E492B279EF27}"/>
              </a:ext>
            </a:extLst>
          </p:cNvPr>
          <p:cNvCxnSpPr>
            <a:cxnSpLocks/>
          </p:cNvCxnSpPr>
          <p:nvPr/>
        </p:nvCxnSpPr>
        <p:spPr>
          <a:xfrm flipV="1">
            <a:off x="1310326" y="3954544"/>
            <a:ext cx="4785674" cy="188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350F4A50-BBB1-4824-B52E-E4A4404AFAD1}"/>
              </a:ext>
            </a:extLst>
          </p:cNvPr>
          <p:cNvCxnSpPr>
            <a:cxnSpLocks/>
          </p:cNvCxnSpPr>
          <p:nvPr/>
        </p:nvCxnSpPr>
        <p:spPr>
          <a:xfrm>
            <a:off x="1310326" y="4637988"/>
            <a:ext cx="189478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BE079077-C4C4-41EA-B458-E802F7169586}"/>
              </a:ext>
            </a:extLst>
          </p:cNvPr>
          <p:cNvCxnSpPr>
            <a:cxnSpLocks/>
          </p:cNvCxnSpPr>
          <p:nvPr/>
        </p:nvCxnSpPr>
        <p:spPr>
          <a:xfrm>
            <a:off x="1310326" y="5302577"/>
            <a:ext cx="8427563" cy="94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237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Wet heeft betrekking op:</a:t>
            </a:r>
          </a:p>
        </p:txBody>
      </p:sp>
      <p:sp>
        <p:nvSpPr>
          <p:cNvPr id="9" name="Tijdelijke aanduiding voor inhoud 3">
            <a:extLst>
              <a:ext uri="{FF2B5EF4-FFF2-40B4-BE49-F238E27FC236}">
                <a16:creationId xmlns:a16="http://schemas.microsoft.com/office/drawing/2014/main" id="{22F69F6F-5359-4622-BFC7-DFA1EA2CD2F5}"/>
              </a:ext>
            </a:extLst>
          </p:cNvPr>
          <p:cNvSpPr txBox="1">
            <a:spLocks/>
          </p:cNvSpPr>
          <p:nvPr/>
        </p:nvSpPr>
        <p:spPr>
          <a:xfrm>
            <a:off x="722791" y="676155"/>
            <a:ext cx="10515600" cy="60074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Goed bestuur</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Aansprakelijkheid</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Tegenstrijdig belang</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Afwezigheid van één of meer bestuursleden</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Meervoudig stemrecht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Toezicht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Bindende voordracht van bestuurders</a:t>
            </a:r>
          </a:p>
          <a:p>
            <a:pPr marL="514350" indent="-514350">
              <a:buFont typeface="+mj-lt"/>
              <a:buAutoNum type="arabicPeriod"/>
            </a:pPr>
            <a:r>
              <a:rPr lang="nl-NL" sz="4000" b="1" dirty="0">
                <a:latin typeface="Times New Roman" panose="02020603050405020304" pitchFamily="18" charset="0"/>
                <a:cs typeface="Times New Roman" panose="02020603050405020304" pitchFamily="18" charset="0"/>
              </a:rPr>
              <a:t>Raadgevende stem</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Interne borging en statuten</a:t>
            </a:r>
          </a:p>
        </p:txBody>
      </p:sp>
      <p:cxnSp>
        <p:nvCxnSpPr>
          <p:cNvPr id="3" name="Rechte verbindingslijn 2">
            <a:extLst>
              <a:ext uri="{FF2B5EF4-FFF2-40B4-BE49-F238E27FC236}">
                <a16:creationId xmlns:a16="http://schemas.microsoft.com/office/drawing/2014/main" id="{3C13E766-5600-4D86-B696-E492B279EF27}"/>
              </a:ext>
            </a:extLst>
          </p:cNvPr>
          <p:cNvCxnSpPr>
            <a:cxnSpLocks/>
          </p:cNvCxnSpPr>
          <p:nvPr/>
        </p:nvCxnSpPr>
        <p:spPr>
          <a:xfrm>
            <a:off x="1310326" y="4015819"/>
            <a:ext cx="414779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350F4A50-BBB1-4824-B52E-E4A4404AFAD1}"/>
              </a:ext>
            </a:extLst>
          </p:cNvPr>
          <p:cNvCxnSpPr/>
          <p:nvPr/>
        </p:nvCxnSpPr>
        <p:spPr>
          <a:xfrm>
            <a:off x="1310326" y="4637988"/>
            <a:ext cx="166854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BE079077-C4C4-41EA-B458-E802F7169586}"/>
              </a:ext>
            </a:extLst>
          </p:cNvPr>
          <p:cNvCxnSpPr/>
          <p:nvPr/>
        </p:nvCxnSpPr>
        <p:spPr>
          <a:xfrm>
            <a:off x="1310326" y="5241303"/>
            <a:ext cx="6966408"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Afbeelding 7" descr="6 foute raadgevingen die iedereen blijft herhalen | Goed Gevoel">
            <a:extLst>
              <a:ext uri="{FF2B5EF4-FFF2-40B4-BE49-F238E27FC236}">
                <a16:creationId xmlns:a16="http://schemas.microsoft.com/office/drawing/2014/main" id="{D3C336BF-616C-44DD-AD8E-0F0B4FD986A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80429" y="4110095"/>
            <a:ext cx="2857962" cy="2296410"/>
          </a:xfrm>
          <a:prstGeom prst="rect">
            <a:avLst/>
          </a:prstGeom>
          <a:noFill/>
          <a:ln>
            <a:noFill/>
          </a:ln>
        </p:spPr>
      </p:pic>
    </p:spTree>
    <p:extLst>
      <p:ext uri="{BB962C8B-B14F-4D97-AF65-F5344CB8AC3E}">
        <p14:creationId xmlns:p14="http://schemas.microsoft.com/office/powerpoint/2010/main" val="101442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a:solidFill>
                  <a:srgbClr val="00B050"/>
                </a:solidFill>
              </a:rPr>
              <a:t>Raadgevende stem</a:t>
            </a:r>
            <a:endParaRPr lang="nl-NL" sz="4000" b="1" i="1" dirty="0">
              <a:solidFill>
                <a:srgbClr val="00B050"/>
              </a:solidFill>
            </a:endParaRPr>
          </a:p>
        </p:txBody>
      </p:sp>
      <p:sp>
        <p:nvSpPr>
          <p:cNvPr id="7" name="Tekstvak 6">
            <a:extLst>
              <a:ext uri="{FF2B5EF4-FFF2-40B4-BE49-F238E27FC236}">
                <a16:creationId xmlns:a16="http://schemas.microsoft.com/office/drawing/2014/main" id="{FBCBE3E0-D8DA-4331-ACFC-95CB387F2DDD}"/>
              </a:ext>
            </a:extLst>
          </p:cNvPr>
          <p:cNvSpPr txBox="1"/>
          <p:nvPr/>
        </p:nvSpPr>
        <p:spPr>
          <a:xfrm>
            <a:off x="480767" y="1405934"/>
            <a:ext cx="11444140" cy="2862322"/>
          </a:xfrm>
          <a:prstGeom prst="rect">
            <a:avLst/>
          </a:prstGeom>
          <a:noFill/>
        </p:spPr>
        <p:txBody>
          <a:bodyPr wrap="square">
            <a:spAutoFit/>
          </a:bodyPr>
          <a:lstStyle/>
          <a:p>
            <a:r>
              <a:rPr lang="nl-NL" sz="3600" b="1" dirty="0"/>
              <a:t>Alle bestuurders worden bij alle besluiten betrokken en kunnen advies geven, zowel in het bestuur als in de ALV.</a:t>
            </a:r>
            <a:br>
              <a:rPr lang="nl-NL" sz="3600" b="1" dirty="0"/>
            </a:br>
            <a:br>
              <a:rPr lang="nl-NL" sz="3600" b="1" dirty="0"/>
            </a:br>
            <a:r>
              <a:rPr lang="nl-NL" sz="3600" b="1" dirty="0"/>
              <a:t>Zo niet dan kan het besluit ongedaan gemaakt worden.</a:t>
            </a:r>
            <a:br>
              <a:rPr lang="nl-NL" sz="3600" b="1" dirty="0"/>
            </a:br>
            <a:endParaRPr lang="nl-NL" sz="3600" b="1" dirty="0"/>
          </a:p>
        </p:txBody>
      </p:sp>
      <p:pic>
        <p:nvPicPr>
          <p:cNvPr id="5" name="Afbeelding 4" descr="Afbeelding met tekst, whiteboard&#10;&#10;Automatisch gegenereerde beschrijving">
            <a:extLst>
              <a:ext uri="{FF2B5EF4-FFF2-40B4-BE49-F238E27FC236}">
                <a16:creationId xmlns:a16="http://schemas.microsoft.com/office/drawing/2014/main" id="{1DF7F4AB-40AB-480F-BE08-ABC18FF8848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08190" y="3836709"/>
            <a:ext cx="3190736" cy="2748713"/>
          </a:xfrm>
          <a:prstGeom prst="rect">
            <a:avLst/>
          </a:prstGeom>
          <a:noFill/>
          <a:ln>
            <a:noFill/>
          </a:ln>
        </p:spPr>
      </p:pic>
    </p:spTree>
    <p:extLst>
      <p:ext uri="{BB962C8B-B14F-4D97-AF65-F5344CB8AC3E}">
        <p14:creationId xmlns:p14="http://schemas.microsoft.com/office/powerpoint/2010/main" val="3542593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Raadgevende stem</a:t>
            </a:r>
          </a:p>
        </p:txBody>
      </p:sp>
      <p:sp>
        <p:nvSpPr>
          <p:cNvPr id="15" name="Tekstvak 14">
            <a:extLst>
              <a:ext uri="{FF2B5EF4-FFF2-40B4-BE49-F238E27FC236}">
                <a16:creationId xmlns:a16="http://schemas.microsoft.com/office/drawing/2014/main" id="{B24A569C-7E6F-4799-94FF-F57C7FDCC05D}"/>
              </a:ext>
            </a:extLst>
          </p:cNvPr>
          <p:cNvSpPr txBox="1"/>
          <p:nvPr/>
        </p:nvSpPr>
        <p:spPr>
          <a:xfrm>
            <a:off x="358219" y="1046376"/>
            <a:ext cx="11642103" cy="2308324"/>
          </a:xfrm>
          <a:prstGeom prst="rect">
            <a:avLst/>
          </a:prstGeom>
          <a:noFill/>
        </p:spPr>
        <p:txBody>
          <a:bodyPr wrap="square" rtlCol="0">
            <a:spAutoFit/>
          </a:bodyPr>
          <a:lstStyle/>
          <a:p>
            <a:r>
              <a:rPr lang="nl-NL" sz="3600" u="sng" dirty="0"/>
              <a:t>Voorstel tekst in statuten:</a:t>
            </a:r>
          </a:p>
          <a:p>
            <a:endParaRPr lang="nl-NL" sz="3600" dirty="0">
              <a:highlight>
                <a:srgbClr val="FFFF00"/>
              </a:highlight>
            </a:endParaRPr>
          </a:p>
          <a:p>
            <a:r>
              <a:rPr lang="nl-NL" sz="3600" b="1" dirty="0">
                <a:highlight>
                  <a:srgbClr val="FFFF00"/>
                </a:highlight>
              </a:rPr>
              <a:t>Elk bestuurslid heeft het recht om tijdens de algemene ledenvergadering een raadgevende stem uit te brengen</a:t>
            </a:r>
          </a:p>
        </p:txBody>
      </p:sp>
    </p:spTree>
    <p:extLst>
      <p:ext uri="{BB962C8B-B14F-4D97-AF65-F5344CB8AC3E}">
        <p14:creationId xmlns:p14="http://schemas.microsoft.com/office/powerpoint/2010/main" val="189351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a:solidFill>
                  <a:srgbClr val="00B050"/>
                </a:solidFill>
              </a:rPr>
              <a:t>Waar gaat de WBTR over?</a:t>
            </a:r>
            <a:endParaRPr lang="nl-NL" sz="4000" b="1" i="1" dirty="0">
              <a:solidFill>
                <a:srgbClr val="00B050"/>
              </a:solidFill>
            </a:endParaRPr>
          </a:p>
        </p:txBody>
      </p:sp>
      <p:sp>
        <p:nvSpPr>
          <p:cNvPr id="9" name="Tekstvak 8">
            <a:extLst>
              <a:ext uri="{FF2B5EF4-FFF2-40B4-BE49-F238E27FC236}">
                <a16:creationId xmlns:a16="http://schemas.microsoft.com/office/drawing/2014/main" id="{3EC195B1-319A-4389-87F0-9D44595482F5}"/>
              </a:ext>
            </a:extLst>
          </p:cNvPr>
          <p:cNvSpPr txBox="1"/>
          <p:nvPr/>
        </p:nvSpPr>
        <p:spPr>
          <a:xfrm>
            <a:off x="246668" y="1136184"/>
            <a:ext cx="11698663" cy="3970318"/>
          </a:xfrm>
          <a:prstGeom prst="rect">
            <a:avLst/>
          </a:prstGeom>
          <a:noFill/>
        </p:spPr>
        <p:txBody>
          <a:bodyPr wrap="square" rtlCol="0">
            <a:spAutoFit/>
          </a:bodyPr>
          <a:lstStyle/>
          <a:p>
            <a:pPr marL="457200" indent="-457200">
              <a:buFont typeface="Arial" panose="020B0604020202020204" pitchFamily="34" charset="0"/>
              <a:buChar char="•"/>
            </a:pPr>
            <a:r>
              <a:rPr lang="nl-NL" sz="3600" b="1">
                <a:latin typeface="Times New Roman" panose="02020603050405020304" pitchFamily="18" charset="0"/>
                <a:cs typeface="Times New Roman" panose="02020603050405020304" pitchFamily="18" charset="0"/>
              </a:rPr>
              <a:t>Bevorderen goed bestuur en toezicht op verenigingen</a:t>
            </a:r>
          </a:p>
          <a:p>
            <a:pPr marL="457200" indent="-457200">
              <a:buFont typeface="Arial" panose="020B0604020202020204" pitchFamily="34" charset="0"/>
              <a:buChar char="•"/>
            </a:pPr>
            <a:endParaRPr lang="nl-NL" sz="3600" b="1">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nl-NL" sz="3600" b="1">
                <a:latin typeface="Times New Roman" panose="02020603050405020304" pitchFamily="18" charset="0"/>
                <a:cs typeface="Times New Roman" panose="02020603050405020304" pitchFamily="18" charset="0"/>
              </a:rPr>
              <a:t>Duidelijke taakomschrijvingen met bijbehorende verantwoordelijkheden</a:t>
            </a:r>
            <a:br>
              <a:rPr lang="nl-NL" sz="3600" b="1">
                <a:latin typeface="Times New Roman" panose="02020603050405020304" pitchFamily="18" charset="0"/>
                <a:cs typeface="Times New Roman" panose="02020603050405020304" pitchFamily="18" charset="0"/>
              </a:rPr>
            </a:br>
            <a:endParaRPr lang="nl-NL" sz="3600" b="1">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nl-NL" sz="3600" b="1">
                <a:latin typeface="Times New Roman" panose="02020603050405020304" pitchFamily="18" charset="0"/>
                <a:cs typeface="Times New Roman" panose="02020603050405020304" pitchFamily="18" charset="0"/>
              </a:rPr>
              <a:t>Bij ernstige ‘verzaking’, mogelijk persoonlijk </a:t>
            </a:r>
            <a:br>
              <a:rPr lang="nl-NL" sz="3600" b="1">
                <a:latin typeface="Times New Roman" panose="02020603050405020304" pitchFamily="18" charset="0"/>
                <a:cs typeface="Times New Roman" panose="02020603050405020304" pitchFamily="18" charset="0"/>
              </a:rPr>
            </a:br>
            <a:r>
              <a:rPr lang="nl-NL" sz="3600" b="1">
                <a:latin typeface="Times New Roman" panose="02020603050405020304" pitchFamily="18" charset="0"/>
                <a:cs typeface="Times New Roman" panose="02020603050405020304" pitchFamily="18" charset="0"/>
              </a:rPr>
              <a:t>aansprakelijk</a:t>
            </a:r>
            <a:endParaRPr lang="nl-NL" sz="3600" b="1" dirty="0">
              <a:latin typeface="Times New Roman" panose="02020603050405020304" pitchFamily="18" charset="0"/>
              <a:cs typeface="Times New Roman" panose="02020603050405020304" pitchFamily="18" charset="0"/>
            </a:endParaRPr>
          </a:p>
        </p:txBody>
      </p:sp>
      <p:pic>
        <p:nvPicPr>
          <p:cNvPr id="7" name="Afbeelding 6" descr="Afbeelding met persoon&#10;&#10;Automatisch gegenereerde beschrijving">
            <a:extLst>
              <a:ext uri="{FF2B5EF4-FFF2-40B4-BE49-F238E27FC236}">
                <a16:creationId xmlns:a16="http://schemas.microsoft.com/office/drawing/2014/main" id="{9FC94102-6E10-4C14-8CF1-525B858B68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4872" y="3874416"/>
            <a:ext cx="2290459" cy="2290459"/>
          </a:xfrm>
          <a:prstGeom prst="rect">
            <a:avLst/>
          </a:prstGeom>
        </p:spPr>
      </p:pic>
    </p:spTree>
    <p:extLst>
      <p:ext uri="{BB962C8B-B14F-4D97-AF65-F5344CB8AC3E}">
        <p14:creationId xmlns:p14="http://schemas.microsoft.com/office/powerpoint/2010/main" val="1093429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Samengevat:</a:t>
            </a:r>
          </a:p>
        </p:txBody>
      </p:sp>
      <p:sp>
        <p:nvSpPr>
          <p:cNvPr id="2" name="Tekstvak 1">
            <a:extLst>
              <a:ext uri="{FF2B5EF4-FFF2-40B4-BE49-F238E27FC236}">
                <a16:creationId xmlns:a16="http://schemas.microsoft.com/office/drawing/2014/main" id="{655A47B7-8FA4-41CD-A2FA-86AC09AF5B67}"/>
              </a:ext>
            </a:extLst>
          </p:cNvPr>
          <p:cNvSpPr txBox="1"/>
          <p:nvPr/>
        </p:nvSpPr>
        <p:spPr>
          <a:xfrm>
            <a:off x="213675" y="606283"/>
            <a:ext cx="11764650" cy="6463308"/>
          </a:xfrm>
          <a:prstGeom prst="rect">
            <a:avLst/>
          </a:prstGeom>
          <a:noFill/>
        </p:spPr>
        <p:txBody>
          <a:bodyPr wrap="square" rtlCol="0">
            <a:spAutoFit/>
          </a:bodyPr>
          <a:lstStyle/>
          <a:p>
            <a:pPr marL="571500" indent="-571500">
              <a:buFont typeface="Arial" panose="020B0604020202020204" pitchFamily="34" charset="0"/>
              <a:buChar char="•"/>
            </a:pPr>
            <a:r>
              <a:rPr lang="nl-NL" sz="3600" b="1" dirty="0"/>
              <a:t>Belang van de </a:t>
            </a:r>
            <a:r>
              <a:rPr lang="nl-NL" sz="3600" b="1" dirty="0" err="1"/>
              <a:t>VvGH</a:t>
            </a:r>
            <a:r>
              <a:rPr lang="nl-NL" sz="3600" b="1" dirty="0"/>
              <a:t> staat voorop</a:t>
            </a:r>
          </a:p>
          <a:p>
            <a:pPr marL="571500" indent="-571500">
              <a:buFont typeface="Arial" panose="020B0604020202020204" pitchFamily="34" charset="0"/>
              <a:buChar char="•"/>
            </a:pPr>
            <a:r>
              <a:rPr lang="nl-NL" sz="3600" b="1" dirty="0"/>
              <a:t>Onze bestuurders zijn in staat tot behoorlijke taakinvulling</a:t>
            </a:r>
          </a:p>
          <a:p>
            <a:pPr marL="571500" indent="-571500">
              <a:buFont typeface="Arial" panose="020B0604020202020204" pitchFamily="34" charset="0"/>
              <a:buChar char="•"/>
            </a:pPr>
            <a:r>
              <a:rPr lang="nl-NL" sz="3600" b="1" dirty="0"/>
              <a:t>Het 4-ogen principe is versterkt</a:t>
            </a:r>
          </a:p>
          <a:p>
            <a:pPr marL="571500" indent="-571500">
              <a:buFont typeface="Arial" panose="020B0604020202020204" pitchFamily="34" charset="0"/>
              <a:buChar char="•"/>
            </a:pPr>
            <a:r>
              <a:rPr lang="nl-NL" sz="3600" b="1" dirty="0"/>
              <a:t>Bij tegenstrijdig belang, geen deelname</a:t>
            </a:r>
          </a:p>
          <a:p>
            <a:pPr marL="571500" indent="-571500">
              <a:buFont typeface="Arial" panose="020B0604020202020204" pitchFamily="34" charset="0"/>
              <a:buChar char="•"/>
            </a:pPr>
            <a:r>
              <a:rPr lang="nl-NL" sz="3600" b="1" dirty="0"/>
              <a:t>Er is een ontstentenis- en </a:t>
            </a:r>
            <a:r>
              <a:rPr lang="nl-NL" sz="3200" b="1" dirty="0"/>
              <a:t>beletregeling</a:t>
            </a:r>
            <a:r>
              <a:rPr lang="nl-NL" sz="3600" b="1" dirty="0"/>
              <a:t> in onze statuten</a:t>
            </a:r>
          </a:p>
          <a:p>
            <a:pPr marL="571500" indent="-571500">
              <a:buFont typeface="Arial" panose="020B0604020202020204" pitchFamily="34" charset="0"/>
              <a:buChar char="•"/>
            </a:pPr>
            <a:r>
              <a:rPr lang="nl-NL" sz="3600" b="1" dirty="0"/>
              <a:t>Elk bestuurslid heeft 1 stem</a:t>
            </a:r>
          </a:p>
          <a:p>
            <a:pPr marL="571500" indent="-571500">
              <a:buFont typeface="Arial" panose="020B0604020202020204" pitchFamily="34" charset="0"/>
              <a:buChar char="•"/>
            </a:pPr>
            <a:r>
              <a:rPr lang="nl-NL" sz="3600" b="1" dirty="0"/>
              <a:t>Geen extra toezichtsorgaan</a:t>
            </a:r>
          </a:p>
          <a:p>
            <a:pPr marL="571500" indent="-571500">
              <a:buFont typeface="Arial" panose="020B0604020202020204" pitchFamily="34" charset="0"/>
              <a:buChar char="•"/>
            </a:pPr>
            <a:r>
              <a:rPr lang="nl-NL" sz="3600" b="1" dirty="0"/>
              <a:t>Geen bindende voordracht voor bestuursleden</a:t>
            </a:r>
          </a:p>
          <a:p>
            <a:pPr marL="571500" indent="-571500">
              <a:buFont typeface="Arial" panose="020B0604020202020204" pitchFamily="34" charset="0"/>
              <a:buChar char="•"/>
            </a:pPr>
            <a:r>
              <a:rPr lang="nl-NL" sz="3600" b="1" dirty="0"/>
              <a:t>Geen beperkingen voor onze bestuurders qua advisering in bestuur of ALV</a:t>
            </a:r>
          </a:p>
          <a:p>
            <a:pPr marL="342900" indent="-342900">
              <a:buFont typeface="+mj-lt"/>
              <a:buAutoNum type="arabicPeriod"/>
            </a:pPr>
            <a:endParaRPr lang="nl-NL" dirty="0"/>
          </a:p>
        </p:txBody>
      </p:sp>
    </p:spTree>
    <p:extLst>
      <p:ext uri="{BB962C8B-B14F-4D97-AF65-F5344CB8AC3E}">
        <p14:creationId xmlns:p14="http://schemas.microsoft.com/office/powerpoint/2010/main" val="595907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Wet heeft betrekking op:</a:t>
            </a:r>
          </a:p>
        </p:txBody>
      </p:sp>
      <p:sp>
        <p:nvSpPr>
          <p:cNvPr id="9" name="Tijdelijke aanduiding voor inhoud 3">
            <a:extLst>
              <a:ext uri="{FF2B5EF4-FFF2-40B4-BE49-F238E27FC236}">
                <a16:creationId xmlns:a16="http://schemas.microsoft.com/office/drawing/2014/main" id="{22F69F6F-5359-4622-BFC7-DFA1EA2CD2F5}"/>
              </a:ext>
            </a:extLst>
          </p:cNvPr>
          <p:cNvSpPr txBox="1">
            <a:spLocks/>
          </p:cNvSpPr>
          <p:nvPr/>
        </p:nvSpPr>
        <p:spPr>
          <a:xfrm>
            <a:off x="722791" y="676155"/>
            <a:ext cx="10515600" cy="60074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Goed bestuur</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Aansprakelijkheid</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Tegenstrijdig belang</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Afwezigheid van één of meer bestuursleden</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Meervoudig stemrecht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Toezicht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Bindende voordracht van bestuurders</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Raadgevende stem</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Interne borging en statuten</a:t>
            </a:r>
          </a:p>
        </p:txBody>
      </p:sp>
      <p:cxnSp>
        <p:nvCxnSpPr>
          <p:cNvPr id="3" name="Rechte verbindingslijn 2">
            <a:extLst>
              <a:ext uri="{FF2B5EF4-FFF2-40B4-BE49-F238E27FC236}">
                <a16:creationId xmlns:a16="http://schemas.microsoft.com/office/drawing/2014/main" id="{3C13E766-5600-4D86-B696-E492B279EF27}"/>
              </a:ext>
            </a:extLst>
          </p:cNvPr>
          <p:cNvCxnSpPr>
            <a:cxnSpLocks/>
          </p:cNvCxnSpPr>
          <p:nvPr/>
        </p:nvCxnSpPr>
        <p:spPr>
          <a:xfrm>
            <a:off x="1310326" y="4015819"/>
            <a:ext cx="414779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350F4A50-BBB1-4824-B52E-E4A4404AFAD1}"/>
              </a:ext>
            </a:extLst>
          </p:cNvPr>
          <p:cNvCxnSpPr/>
          <p:nvPr/>
        </p:nvCxnSpPr>
        <p:spPr>
          <a:xfrm>
            <a:off x="1310326" y="4637988"/>
            <a:ext cx="166854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BE079077-C4C4-41EA-B458-E802F7169586}"/>
              </a:ext>
            </a:extLst>
          </p:cNvPr>
          <p:cNvCxnSpPr/>
          <p:nvPr/>
        </p:nvCxnSpPr>
        <p:spPr>
          <a:xfrm>
            <a:off x="1310326" y="5241303"/>
            <a:ext cx="6966408"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Afbeelding 7" descr="Statuten, Reglementen en AVG – Werkgroep Pleistocene Zoogdieren">
            <a:extLst>
              <a:ext uri="{FF2B5EF4-FFF2-40B4-BE49-F238E27FC236}">
                <a16:creationId xmlns:a16="http://schemas.microsoft.com/office/drawing/2014/main" id="{61D1E18E-1D38-4350-98D4-AFBEA7A78D2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76734" y="4149443"/>
            <a:ext cx="3150895" cy="2534155"/>
          </a:xfrm>
          <a:prstGeom prst="rect">
            <a:avLst/>
          </a:prstGeom>
          <a:noFill/>
          <a:ln>
            <a:noFill/>
          </a:ln>
        </p:spPr>
      </p:pic>
    </p:spTree>
    <p:extLst>
      <p:ext uri="{BB962C8B-B14F-4D97-AF65-F5344CB8AC3E}">
        <p14:creationId xmlns:p14="http://schemas.microsoft.com/office/powerpoint/2010/main" val="809218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Interne borging en statuten</a:t>
            </a:r>
          </a:p>
        </p:txBody>
      </p:sp>
      <p:sp>
        <p:nvSpPr>
          <p:cNvPr id="2" name="Tekstvak 1">
            <a:extLst>
              <a:ext uri="{FF2B5EF4-FFF2-40B4-BE49-F238E27FC236}">
                <a16:creationId xmlns:a16="http://schemas.microsoft.com/office/drawing/2014/main" id="{C9F78F27-1C59-46EE-A70B-A87E31F37717}"/>
              </a:ext>
            </a:extLst>
          </p:cNvPr>
          <p:cNvSpPr txBox="1"/>
          <p:nvPr/>
        </p:nvSpPr>
        <p:spPr>
          <a:xfrm>
            <a:off x="452487" y="907157"/>
            <a:ext cx="10831398" cy="2862322"/>
          </a:xfrm>
          <a:prstGeom prst="rect">
            <a:avLst/>
          </a:prstGeom>
          <a:noFill/>
        </p:spPr>
        <p:txBody>
          <a:bodyPr wrap="square" rtlCol="0">
            <a:spAutoFit/>
          </a:bodyPr>
          <a:lstStyle/>
          <a:p>
            <a:pPr marL="285750" indent="-285750">
              <a:buFont typeface="Arial" panose="020B0604020202020204" pitchFamily="34" charset="0"/>
              <a:buChar char="•"/>
            </a:pPr>
            <a:r>
              <a:rPr lang="nl-NL" sz="3600" b="1" dirty="0"/>
              <a:t>Wet in werking per </a:t>
            </a:r>
            <a:r>
              <a:rPr lang="nl-NL" sz="3600" b="1" i="1" u="sng" dirty="0">
                <a:solidFill>
                  <a:srgbClr val="FF0000"/>
                </a:solidFill>
              </a:rPr>
              <a:t>1 juli 2021</a:t>
            </a:r>
          </a:p>
          <a:p>
            <a:pPr marL="285750" indent="-285750">
              <a:buFont typeface="Arial" panose="020B0604020202020204" pitchFamily="34" charset="0"/>
              <a:buChar char="•"/>
            </a:pPr>
            <a:r>
              <a:rPr lang="nl-NL" sz="3600" b="1" dirty="0"/>
              <a:t>Bestuur heeft uitgebreid gesproken over de </a:t>
            </a:r>
            <a:r>
              <a:rPr lang="nl-NL" sz="3600" b="1" dirty="0" err="1"/>
              <a:t>Wbtr</a:t>
            </a:r>
            <a:r>
              <a:rPr lang="nl-NL" sz="3600" b="1" dirty="0"/>
              <a:t> en is akkoord met de voorgestelde wijzigingen.</a:t>
            </a:r>
          </a:p>
          <a:p>
            <a:pPr marL="285750" indent="-285750">
              <a:buFont typeface="Arial" panose="020B0604020202020204" pitchFamily="34" charset="0"/>
              <a:buChar char="•"/>
            </a:pPr>
            <a:r>
              <a:rPr lang="nl-NL" sz="3600" b="1" dirty="0"/>
              <a:t>De </a:t>
            </a:r>
            <a:r>
              <a:rPr lang="nl-NL" sz="3600" b="1" dirty="0" err="1"/>
              <a:t>VvGH</a:t>
            </a:r>
            <a:r>
              <a:rPr lang="nl-NL" sz="3600" b="1" dirty="0"/>
              <a:t> voldoet aan de nieuwe </a:t>
            </a:r>
            <a:r>
              <a:rPr lang="nl-NL" sz="3600" b="1" dirty="0" err="1"/>
              <a:t>Wbtr</a:t>
            </a:r>
            <a:r>
              <a:rPr lang="nl-NL" sz="3600" b="1" dirty="0"/>
              <a:t> </a:t>
            </a:r>
          </a:p>
          <a:p>
            <a:pPr marL="285750" indent="-285750">
              <a:buFont typeface="Arial" panose="020B0604020202020204" pitchFamily="34" charset="0"/>
              <a:buChar char="•"/>
            </a:pPr>
            <a:r>
              <a:rPr lang="nl-NL" sz="3600" b="1" dirty="0"/>
              <a:t>Statutaire vastlegging in komende jaren</a:t>
            </a:r>
          </a:p>
        </p:txBody>
      </p:sp>
      <p:sp>
        <p:nvSpPr>
          <p:cNvPr id="3" name="Tekstvak 2">
            <a:extLst>
              <a:ext uri="{FF2B5EF4-FFF2-40B4-BE49-F238E27FC236}">
                <a16:creationId xmlns:a16="http://schemas.microsoft.com/office/drawing/2014/main" id="{F705C3D9-B4FF-410A-A82C-4FEE663853DB}"/>
              </a:ext>
            </a:extLst>
          </p:cNvPr>
          <p:cNvSpPr txBox="1"/>
          <p:nvPr/>
        </p:nvSpPr>
        <p:spPr>
          <a:xfrm>
            <a:off x="452487" y="5073680"/>
            <a:ext cx="11189616" cy="1754326"/>
          </a:xfrm>
          <a:prstGeom prst="rect">
            <a:avLst/>
          </a:prstGeom>
          <a:noFill/>
        </p:spPr>
        <p:txBody>
          <a:bodyPr wrap="square" rtlCol="0">
            <a:spAutoFit/>
          </a:bodyPr>
          <a:lstStyle/>
          <a:p>
            <a:pPr marL="571500" indent="-571500">
              <a:buFont typeface="Arial" panose="020B0604020202020204" pitchFamily="34" charset="0"/>
              <a:buChar char="•"/>
            </a:pPr>
            <a:r>
              <a:rPr lang="nl-NL" sz="3600" b="1" dirty="0"/>
              <a:t>ALV is geïnformeerd.</a:t>
            </a:r>
          </a:p>
          <a:p>
            <a:pPr marL="571500" indent="-571500">
              <a:buFont typeface="Arial" panose="020B0604020202020204" pitchFamily="34" charset="0"/>
              <a:buChar char="•"/>
            </a:pPr>
            <a:r>
              <a:rPr lang="nl-NL" sz="3600" b="1" dirty="0"/>
              <a:t>Formele goedkeuring van aangepaste statuten in één van de komende </a:t>
            </a:r>
            <a:r>
              <a:rPr lang="nl-NL" sz="3600" b="1" dirty="0" err="1"/>
              <a:t>ALV’s</a:t>
            </a:r>
            <a:r>
              <a:rPr lang="nl-NL" sz="3600" b="1" dirty="0"/>
              <a:t>. </a:t>
            </a:r>
          </a:p>
        </p:txBody>
      </p:sp>
      <p:pic>
        <p:nvPicPr>
          <p:cNvPr id="5" name="Afbeelding 4" descr="Statuten · TTV Alexandria &amp;#39;66">
            <a:extLst>
              <a:ext uri="{FF2B5EF4-FFF2-40B4-BE49-F238E27FC236}">
                <a16:creationId xmlns:a16="http://schemas.microsoft.com/office/drawing/2014/main" id="{1C7909A9-4B19-4E89-B075-1904157FFDC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455742" y="3097160"/>
            <a:ext cx="3283771" cy="2487563"/>
          </a:xfrm>
          <a:prstGeom prst="rect">
            <a:avLst/>
          </a:prstGeom>
          <a:noFill/>
          <a:ln>
            <a:noFill/>
          </a:ln>
        </p:spPr>
      </p:pic>
    </p:spTree>
    <p:extLst>
      <p:ext uri="{BB962C8B-B14F-4D97-AF65-F5344CB8AC3E}">
        <p14:creationId xmlns:p14="http://schemas.microsoft.com/office/powerpoint/2010/main" val="2436919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387432F4-8FFA-4E37-9D28-02B427D93E2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20502" y="749710"/>
            <a:ext cx="5978013" cy="5358579"/>
          </a:xfrm>
          <a:prstGeom prst="rect">
            <a:avLst/>
          </a:prstGeom>
          <a:noFill/>
          <a:ln>
            <a:noFill/>
          </a:ln>
        </p:spPr>
      </p:pic>
    </p:spTree>
    <p:extLst>
      <p:ext uri="{BB962C8B-B14F-4D97-AF65-F5344CB8AC3E}">
        <p14:creationId xmlns:p14="http://schemas.microsoft.com/office/powerpoint/2010/main" val="72228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Wet heeft betrekking op:</a:t>
            </a:r>
          </a:p>
        </p:txBody>
      </p:sp>
      <p:sp>
        <p:nvSpPr>
          <p:cNvPr id="9" name="Tijdelijke aanduiding voor inhoud 3">
            <a:extLst>
              <a:ext uri="{FF2B5EF4-FFF2-40B4-BE49-F238E27FC236}">
                <a16:creationId xmlns:a16="http://schemas.microsoft.com/office/drawing/2014/main" id="{22F69F6F-5359-4622-BFC7-DFA1EA2CD2F5}"/>
              </a:ext>
            </a:extLst>
          </p:cNvPr>
          <p:cNvSpPr txBox="1">
            <a:spLocks/>
          </p:cNvSpPr>
          <p:nvPr/>
        </p:nvSpPr>
        <p:spPr>
          <a:xfrm>
            <a:off x="722791" y="723289"/>
            <a:ext cx="10515600" cy="494007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Goed bestuur</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Aansprakelijkheid</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Tegenstrijdig belang</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Afwezigheid van één of meer bestuursleden</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Meervoudig stemrecht</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Toezicht</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Bindende voordracht van bestuurders</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Raadgevende stem</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Interne borging en statuten</a:t>
            </a:r>
          </a:p>
        </p:txBody>
      </p:sp>
      <p:pic>
        <p:nvPicPr>
          <p:cNvPr id="5" name="Afbeelding 4" descr="Fotobehang Wetboek van Strafrecht en Strafvordering • Pixers® - We leven om  te veranderen">
            <a:extLst>
              <a:ext uri="{FF2B5EF4-FFF2-40B4-BE49-F238E27FC236}">
                <a16:creationId xmlns:a16="http://schemas.microsoft.com/office/drawing/2014/main" id="{4B76BFEF-A1B6-46B4-976B-809DAA0B22C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779497" y="3775587"/>
            <a:ext cx="2934809" cy="2673621"/>
          </a:xfrm>
          <a:prstGeom prst="rect">
            <a:avLst/>
          </a:prstGeom>
          <a:noFill/>
          <a:ln>
            <a:noFill/>
          </a:ln>
        </p:spPr>
      </p:pic>
    </p:spTree>
    <p:extLst>
      <p:ext uri="{BB962C8B-B14F-4D97-AF65-F5344CB8AC3E}">
        <p14:creationId xmlns:p14="http://schemas.microsoft.com/office/powerpoint/2010/main" val="2414248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Wet heeft betrekking op:</a:t>
            </a:r>
          </a:p>
        </p:txBody>
      </p:sp>
      <p:sp>
        <p:nvSpPr>
          <p:cNvPr id="9" name="Tijdelijke aanduiding voor inhoud 3">
            <a:extLst>
              <a:ext uri="{FF2B5EF4-FFF2-40B4-BE49-F238E27FC236}">
                <a16:creationId xmlns:a16="http://schemas.microsoft.com/office/drawing/2014/main" id="{22F69F6F-5359-4622-BFC7-DFA1EA2CD2F5}"/>
              </a:ext>
            </a:extLst>
          </p:cNvPr>
          <p:cNvSpPr txBox="1">
            <a:spLocks/>
          </p:cNvSpPr>
          <p:nvPr/>
        </p:nvSpPr>
        <p:spPr>
          <a:xfrm>
            <a:off x="722791" y="723289"/>
            <a:ext cx="10515600" cy="60074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Goed bestuur</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Aansprakelijkheid</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Tegenstrijdig belang</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Afwezigheid van één of meer bestuursleden</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Meervoudig stemrecht</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Toezicht</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Bindende voordracht van bestuurders</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Raadgevende stem</a:t>
            </a:r>
          </a:p>
          <a:p>
            <a:pPr marL="514350" indent="-514350">
              <a:buFont typeface="+mj-lt"/>
              <a:buAutoNum type="arabicPeriod"/>
            </a:pPr>
            <a:r>
              <a:rPr lang="nl-NL" sz="3600" b="1" dirty="0">
                <a:latin typeface="Times New Roman" panose="02020603050405020304" pitchFamily="18" charset="0"/>
                <a:cs typeface="Times New Roman" panose="02020603050405020304" pitchFamily="18" charset="0"/>
              </a:rPr>
              <a:t>Interne borging en statuten</a:t>
            </a:r>
          </a:p>
        </p:txBody>
      </p:sp>
      <p:cxnSp>
        <p:nvCxnSpPr>
          <p:cNvPr id="3" name="Rechte verbindingslijn 2">
            <a:extLst>
              <a:ext uri="{FF2B5EF4-FFF2-40B4-BE49-F238E27FC236}">
                <a16:creationId xmlns:a16="http://schemas.microsoft.com/office/drawing/2014/main" id="{3C13E766-5600-4D86-B696-E492B279EF27}"/>
              </a:ext>
            </a:extLst>
          </p:cNvPr>
          <p:cNvCxnSpPr>
            <a:cxnSpLocks/>
          </p:cNvCxnSpPr>
          <p:nvPr/>
        </p:nvCxnSpPr>
        <p:spPr>
          <a:xfrm>
            <a:off x="1310326" y="4015819"/>
            <a:ext cx="448715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350F4A50-BBB1-4824-B52E-E4A4404AFAD1}"/>
              </a:ext>
            </a:extLst>
          </p:cNvPr>
          <p:cNvCxnSpPr/>
          <p:nvPr/>
        </p:nvCxnSpPr>
        <p:spPr>
          <a:xfrm>
            <a:off x="1310326" y="4637988"/>
            <a:ext cx="166854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BE079077-C4C4-41EA-B458-E802F7169586}"/>
              </a:ext>
            </a:extLst>
          </p:cNvPr>
          <p:cNvCxnSpPr>
            <a:cxnSpLocks/>
          </p:cNvCxnSpPr>
          <p:nvPr/>
        </p:nvCxnSpPr>
        <p:spPr>
          <a:xfrm>
            <a:off x="1310326" y="5241303"/>
            <a:ext cx="751316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Afbeelding 12" descr="Hoge Raad na klacht Baudet: rechters gaan niet op stoel politiek zitten |  Politiek | AD.nl">
            <a:extLst>
              <a:ext uri="{FF2B5EF4-FFF2-40B4-BE49-F238E27FC236}">
                <a16:creationId xmlns:a16="http://schemas.microsoft.com/office/drawing/2014/main" id="{38213E5F-CDF0-44B1-9322-C0514AC1972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52529" y="889545"/>
            <a:ext cx="3130444" cy="2258989"/>
          </a:xfrm>
          <a:prstGeom prst="rect">
            <a:avLst/>
          </a:prstGeom>
          <a:noFill/>
          <a:ln>
            <a:noFill/>
          </a:ln>
        </p:spPr>
      </p:pic>
    </p:spTree>
    <p:extLst>
      <p:ext uri="{BB962C8B-B14F-4D97-AF65-F5344CB8AC3E}">
        <p14:creationId xmlns:p14="http://schemas.microsoft.com/office/powerpoint/2010/main" val="227548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Goed bestuur</a:t>
            </a:r>
          </a:p>
        </p:txBody>
      </p:sp>
      <p:sp>
        <p:nvSpPr>
          <p:cNvPr id="9" name="Tijdelijke aanduiding voor inhoud 3">
            <a:extLst>
              <a:ext uri="{FF2B5EF4-FFF2-40B4-BE49-F238E27FC236}">
                <a16:creationId xmlns:a16="http://schemas.microsoft.com/office/drawing/2014/main" id="{22F69F6F-5359-4622-BFC7-DFA1EA2CD2F5}"/>
              </a:ext>
            </a:extLst>
          </p:cNvPr>
          <p:cNvSpPr txBox="1">
            <a:spLocks/>
          </p:cNvSpPr>
          <p:nvPr/>
        </p:nvSpPr>
        <p:spPr>
          <a:xfrm>
            <a:off x="722791" y="723289"/>
            <a:ext cx="10515600" cy="60074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nl-NL" sz="4000" b="1" dirty="0">
                <a:latin typeface="Times New Roman" panose="02020603050405020304" pitchFamily="18" charset="0"/>
                <a:cs typeface="Times New Roman" panose="02020603050405020304" pitchFamily="18" charset="0"/>
              </a:rPr>
              <a:t>Goed bestuur</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Aansprakelijkheid</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Tegenstrijdig belang</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Afwezigheid van één of meer bestuursleden</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Meervoudig stemrecht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Toezicht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Bindende voordracht van bestuurders</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Raadgevende stem</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Interne borging en statuten</a:t>
            </a:r>
          </a:p>
        </p:txBody>
      </p:sp>
      <p:cxnSp>
        <p:nvCxnSpPr>
          <p:cNvPr id="3" name="Rechte verbindingslijn 2">
            <a:extLst>
              <a:ext uri="{FF2B5EF4-FFF2-40B4-BE49-F238E27FC236}">
                <a16:creationId xmlns:a16="http://schemas.microsoft.com/office/drawing/2014/main" id="{3C13E766-5600-4D86-B696-E492B279EF27}"/>
              </a:ext>
            </a:extLst>
          </p:cNvPr>
          <p:cNvCxnSpPr>
            <a:cxnSpLocks/>
          </p:cNvCxnSpPr>
          <p:nvPr/>
        </p:nvCxnSpPr>
        <p:spPr>
          <a:xfrm>
            <a:off x="1310326" y="4015819"/>
            <a:ext cx="414779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350F4A50-BBB1-4824-B52E-E4A4404AFAD1}"/>
              </a:ext>
            </a:extLst>
          </p:cNvPr>
          <p:cNvCxnSpPr/>
          <p:nvPr/>
        </p:nvCxnSpPr>
        <p:spPr>
          <a:xfrm>
            <a:off x="1310326" y="4637988"/>
            <a:ext cx="166854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BE079077-C4C4-41EA-B458-E802F7169586}"/>
              </a:ext>
            </a:extLst>
          </p:cNvPr>
          <p:cNvCxnSpPr/>
          <p:nvPr/>
        </p:nvCxnSpPr>
        <p:spPr>
          <a:xfrm>
            <a:off x="1310326" y="5241303"/>
            <a:ext cx="6966408"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Afbeelding 7">
            <a:extLst>
              <a:ext uri="{FF2B5EF4-FFF2-40B4-BE49-F238E27FC236}">
                <a16:creationId xmlns:a16="http://schemas.microsoft.com/office/drawing/2014/main" id="{8BC9BB78-DD50-4CDE-81A6-3C00BD0ABD7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38128" y="1181894"/>
            <a:ext cx="3836552" cy="2051499"/>
          </a:xfrm>
          <a:prstGeom prst="rect">
            <a:avLst/>
          </a:prstGeom>
          <a:noFill/>
          <a:ln>
            <a:noFill/>
          </a:ln>
        </p:spPr>
      </p:pic>
    </p:spTree>
    <p:extLst>
      <p:ext uri="{BB962C8B-B14F-4D97-AF65-F5344CB8AC3E}">
        <p14:creationId xmlns:p14="http://schemas.microsoft.com/office/powerpoint/2010/main" val="2688254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Goed bestuur</a:t>
            </a:r>
          </a:p>
        </p:txBody>
      </p:sp>
      <p:sp>
        <p:nvSpPr>
          <p:cNvPr id="10" name="Tekstvak 9">
            <a:extLst>
              <a:ext uri="{FF2B5EF4-FFF2-40B4-BE49-F238E27FC236}">
                <a16:creationId xmlns:a16="http://schemas.microsoft.com/office/drawing/2014/main" id="{F5424BA9-FB74-4878-B526-03A7F360184E}"/>
              </a:ext>
            </a:extLst>
          </p:cNvPr>
          <p:cNvSpPr txBox="1"/>
          <p:nvPr/>
        </p:nvSpPr>
        <p:spPr>
          <a:xfrm>
            <a:off x="791851" y="1255519"/>
            <a:ext cx="9304256" cy="646331"/>
          </a:xfrm>
          <a:prstGeom prst="rect">
            <a:avLst/>
          </a:prstGeom>
          <a:noFill/>
        </p:spPr>
        <p:txBody>
          <a:bodyPr wrap="square" rtlCol="0">
            <a:spAutoFit/>
          </a:bodyPr>
          <a:lstStyle/>
          <a:p>
            <a:r>
              <a:rPr lang="nl-NL" sz="3600" b="1" dirty="0">
                <a:latin typeface="Times New Roman" panose="02020603050405020304" pitchFamily="18" charset="0"/>
                <a:cs typeface="Times New Roman" panose="02020603050405020304" pitchFamily="18" charset="0"/>
              </a:rPr>
              <a:t>Belang van de vereniging voorop stellen!!</a:t>
            </a:r>
          </a:p>
        </p:txBody>
      </p:sp>
      <p:sp>
        <p:nvSpPr>
          <p:cNvPr id="2" name="Tekstvak 1">
            <a:extLst>
              <a:ext uri="{FF2B5EF4-FFF2-40B4-BE49-F238E27FC236}">
                <a16:creationId xmlns:a16="http://schemas.microsoft.com/office/drawing/2014/main" id="{8DD5430A-EE2B-44EE-9AA8-EB704A9088C4}"/>
              </a:ext>
            </a:extLst>
          </p:cNvPr>
          <p:cNvSpPr txBox="1"/>
          <p:nvPr/>
        </p:nvSpPr>
        <p:spPr>
          <a:xfrm>
            <a:off x="791851" y="2441542"/>
            <a:ext cx="8653807" cy="3416320"/>
          </a:xfrm>
          <a:prstGeom prst="rect">
            <a:avLst/>
          </a:prstGeom>
          <a:noFill/>
        </p:spPr>
        <p:txBody>
          <a:bodyPr wrap="square" rtlCol="0">
            <a:spAutoFit/>
          </a:bodyPr>
          <a:lstStyle/>
          <a:p>
            <a:r>
              <a:rPr lang="nl-NL" sz="3600" b="1" dirty="0"/>
              <a:t>Maatschappelijke normen zijn </a:t>
            </a:r>
            <a:r>
              <a:rPr lang="nl-NL" sz="3600" b="1" dirty="0" err="1"/>
              <a:t>ondermeer</a:t>
            </a:r>
            <a:r>
              <a:rPr lang="nl-NL" sz="3600" b="1" dirty="0"/>
              <a:t>:</a:t>
            </a:r>
            <a:br>
              <a:rPr lang="nl-NL" sz="3600" b="1" dirty="0"/>
            </a:br>
            <a:r>
              <a:rPr lang="nl-NL" sz="3600" b="1" dirty="0"/>
              <a:t>* Integriteit</a:t>
            </a:r>
          </a:p>
          <a:p>
            <a:r>
              <a:rPr lang="nl-NL" sz="3600" b="1" dirty="0"/>
              <a:t>* Transparantie</a:t>
            </a:r>
          </a:p>
          <a:p>
            <a:r>
              <a:rPr lang="nl-NL" sz="3600" b="1" dirty="0"/>
              <a:t>* Risicobeheersing</a:t>
            </a:r>
          </a:p>
          <a:p>
            <a:r>
              <a:rPr lang="nl-NL" sz="3600" b="1" dirty="0"/>
              <a:t>* Verantwoording</a:t>
            </a:r>
          </a:p>
          <a:p>
            <a:r>
              <a:rPr lang="nl-NL" sz="3600" b="1" dirty="0"/>
              <a:t>* Collegialiteit</a:t>
            </a:r>
          </a:p>
        </p:txBody>
      </p:sp>
      <p:pic>
        <p:nvPicPr>
          <p:cNvPr id="7" name="Afbeelding 6">
            <a:extLst>
              <a:ext uri="{FF2B5EF4-FFF2-40B4-BE49-F238E27FC236}">
                <a16:creationId xmlns:a16="http://schemas.microsoft.com/office/drawing/2014/main" id="{B7D47AC0-EA74-4111-ACBA-B79955960B7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38128" y="3233395"/>
            <a:ext cx="4462021" cy="3164160"/>
          </a:xfrm>
          <a:prstGeom prst="rect">
            <a:avLst/>
          </a:prstGeom>
          <a:noFill/>
          <a:ln>
            <a:noFill/>
          </a:ln>
        </p:spPr>
      </p:pic>
    </p:spTree>
    <p:extLst>
      <p:ext uri="{BB962C8B-B14F-4D97-AF65-F5344CB8AC3E}">
        <p14:creationId xmlns:p14="http://schemas.microsoft.com/office/powerpoint/2010/main" val="3742767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Goed bestuur</a:t>
            </a:r>
          </a:p>
        </p:txBody>
      </p:sp>
      <p:sp>
        <p:nvSpPr>
          <p:cNvPr id="12" name="Tekstvak 11">
            <a:extLst>
              <a:ext uri="{FF2B5EF4-FFF2-40B4-BE49-F238E27FC236}">
                <a16:creationId xmlns:a16="http://schemas.microsoft.com/office/drawing/2014/main" id="{10F86749-2DE1-4A78-B4F7-1D03980D9FC7}"/>
              </a:ext>
            </a:extLst>
          </p:cNvPr>
          <p:cNvSpPr txBox="1"/>
          <p:nvPr/>
        </p:nvSpPr>
        <p:spPr>
          <a:xfrm>
            <a:off x="951698" y="1394962"/>
            <a:ext cx="10118035" cy="3970318"/>
          </a:xfrm>
          <a:prstGeom prst="rect">
            <a:avLst/>
          </a:prstGeom>
          <a:noFill/>
        </p:spPr>
        <p:txBody>
          <a:bodyPr wrap="square" rtlCol="0">
            <a:spAutoFit/>
          </a:bodyPr>
          <a:lstStyle/>
          <a:p>
            <a:r>
              <a:rPr lang="nl-NL" sz="3600" u="sng" dirty="0">
                <a:latin typeface="Times New Roman" panose="02020603050405020304" pitchFamily="18" charset="0"/>
                <a:cs typeface="Times New Roman" panose="02020603050405020304" pitchFamily="18" charset="0"/>
              </a:rPr>
              <a:t>Voorstel tekst in statuten:</a:t>
            </a:r>
          </a:p>
          <a:p>
            <a:endParaRPr lang="nl-NL" sz="3600" dirty="0">
              <a:highlight>
                <a:srgbClr val="FFFF00"/>
              </a:highlight>
              <a:latin typeface="Times New Roman" panose="02020603050405020304" pitchFamily="18" charset="0"/>
              <a:cs typeface="Times New Roman" panose="02020603050405020304" pitchFamily="18" charset="0"/>
            </a:endParaRPr>
          </a:p>
          <a:p>
            <a:r>
              <a:rPr lang="nl-NL" sz="3600" b="1" dirty="0">
                <a:highlight>
                  <a:srgbClr val="FFFF00"/>
                </a:highlight>
                <a:latin typeface="Times New Roman" panose="02020603050405020304" pitchFamily="18" charset="0"/>
                <a:cs typeface="Times New Roman" panose="02020603050405020304" pitchFamily="18" charset="0"/>
              </a:rPr>
              <a:t>Alle bestuursleden zullen handelen in het belang van de vereniging.</a:t>
            </a:r>
          </a:p>
          <a:p>
            <a:r>
              <a:rPr lang="nl-NL" sz="3600" b="1" dirty="0">
                <a:highlight>
                  <a:srgbClr val="FFFF00"/>
                </a:highlight>
                <a:latin typeface="Times New Roman" panose="02020603050405020304" pitchFamily="18" charset="0"/>
                <a:cs typeface="Times New Roman" panose="02020603050405020304" pitchFamily="18" charset="0"/>
              </a:rPr>
              <a:t>Zij zullen handelen als bestuurder en niet als </a:t>
            </a:r>
            <a:r>
              <a:rPr lang="nl-NL" sz="3600" b="1" dirty="0" err="1">
                <a:highlight>
                  <a:srgbClr val="FFFF00"/>
                </a:highlight>
                <a:latin typeface="Times New Roman" panose="02020603050405020304" pitchFamily="18" charset="0"/>
                <a:cs typeface="Times New Roman" panose="02020603050405020304" pitchFamily="18" charset="0"/>
              </a:rPr>
              <a:t>privé-persoon</a:t>
            </a:r>
            <a:r>
              <a:rPr lang="nl-NL" sz="3600" b="1" dirty="0">
                <a:highlight>
                  <a:srgbClr val="FFFF00"/>
                </a:highlight>
                <a:latin typeface="Times New Roman" panose="02020603050405020304" pitchFamily="18" charset="0"/>
                <a:cs typeface="Times New Roman" panose="02020603050405020304" pitchFamily="18" charset="0"/>
              </a:rPr>
              <a:t>, zowel intern (binnen de vereniging) als extern (in relatie met derden)</a:t>
            </a:r>
          </a:p>
        </p:txBody>
      </p:sp>
    </p:spTree>
    <p:extLst>
      <p:ext uri="{BB962C8B-B14F-4D97-AF65-F5344CB8AC3E}">
        <p14:creationId xmlns:p14="http://schemas.microsoft.com/office/powerpoint/2010/main" val="87282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Wet heeft betrekking op:</a:t>
            </a:r>
          </a:p>
        </p:txBody>
      </p:sp>
      <p:sp>
        <p:nvSpPr>
          <p:cNvPr id="9" name="Tijdelijke aanduiding voor inhoud 3">
            <a:extLst>
              <a:ext uri="{FF2B5EF4-FFF2-40B4-BE49-F238E27FC236}">
                <a16:creationId xmlns:a16="http://schemas.microsoft.com/office/drawing/2014/main" id="{22F69F6F-5359-4622-BFC7-DFA1EA2CD2F5}"/>
              </a:ext>
            </a:extLst>
          </p:cNvPr>
          <p:cNvSpPr txBox="1">
            <a:spLocks/>
          </p:cNvSpPr>
          <p:nvPr/>
        </p:nvSpPr>
        <p:spPr>
          <a:xfrm>
            <a:off x="722791" y="676155"/>
            <a:ext cx="10515600" cy="600744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24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Goed bestuur</a:t>
            </a:r>
          </a:p>
          <a:p>
            <a:pPr marL="514350" indent="-514350">
              <a:buFont typeface="+mj-lt"/>
              <a:buAutoNum type="arabicPeriod"/>
            </a:pPr>
            <a:r>
              <a:rPr lang="nl-NL" sz="4000" b="1" dirty="0">
                <a:latin typeface="Times New Roman" panose="02020603050405020304" pitchFamily="18" charset="0"/>
                <a:cs typeface="Times New Roman" panose="02020603050405020304" pitchFamily="18" charset="0"/>
              </a:rPr>
              <a:t>Aansprakelijkheid</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Tegenstrijdig belang</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Afwezigheid van één of meer bestuursleden</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Meervoudig stemrecht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Toezicht</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Bindende voordracht van bestuurders</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Raadgevende stem</a:t>
            </a:r>
          </a:p>
          <a:p>
            <a:pPr marL="514350" indent="-514350">
              <a:buFont typeface="+mj-lt"/>
              <a:buAutoNum type="arabicPeriod"/>
            </a:pPr>
            <a:r>
              <a:rPr lang="nl-NL" sz="3600" dirty="0">
                <a:solidFill>
                  <a:schemeClr val="bg1">
                    <a:lumMod val="75000"/>
                  </a:schemeClr>
                </a:solidFill>
                <a:latin typeface="Times New Roman" panose="02020603050405020304" pitchFamily="18" charset="0"/>
                <a:cs typeface="Times New Roman" panose="02020603050405020304" pitchFamily="18" charset="0"/>
              </a:rPr>
              <a:t>Interne borging en statuten</a:t>
            </a:r>
          </a:p>
        </p:txBody>
      </p:sp>
      <p:cxnSp>
        <p:nvCxnSpPr>
          <p:cNvPr id="3" name="Rechte verbindingslijn 2">
            <a:extLst>
              <a:ext uri="{FF2B5EF4-FFF2-40B4-BE49-F238E27FC236}">
                <a16:creationId xmlns:a16="http://schemas.microsoft.com/office/drawing/2014/main" id="{3C13E766-5600-4D86-B696-E492B279EF27}"/>
              </a:ext>
            </a:extLst>
          </p:cNvPr>
          <p:cNvCxnSpPr>
            <a:cxnSpLocks/>
          </p:cNvCxnSpPr>
          <p:nvPr/>
        </p:nvCxnSpPr>
        <p:spPr>
          <a:xfrm>
            <a:off x="1310326" y="4015819"/>
            <a:ext cx="414779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350F4A50-BBB1-4824-B52E-E4A4404AFAD1}"/>
              </a:ext>
            </a:extLst>
          </p:cNvPr>
          <p:cNvCxnSpPr/>
          <p:nvPr/>
        </p:nvCxnSpPr>
        <p:spPr>
          <a:xfrm>
            <a:off x="1310326" y="4637988"/>
            <a:ext cx="166854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BE079077-C4C4-41EA-B458-E802F7169586}"/>
              </a:ext>
            </a:extLst>
          </p:cNvPr>
          <p:cNvCxnSpPr/>
          <p:nvPr/>
        </p:nvCxnSpPr>
        <p:spPr>
          <a:xfrm>
            <a:off x="1310326" y="5241303"/>
            <a:ext cx="6966408"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Afbeelding 10" descr="Afbeelding met tekst&#10;&#10;Automatisch gegenereerde beschrijving">
            <a:extLst>
              <a:ext uri="{FF2B5EF4-FFF2-40B4-BE49-F238E27FC236}">
                <a16:creationId xmlns:a16="http://schemas.microsoft.com/office/drawing/2014/main" id="{B186D0B0-7BFF-483E-965A-EFD1D233A08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344239" y="676148"/>
            <a:ext cx="4894152" cy="2481827"/>
          </a:xfrm>
          <a:prstGeom prst="rect">
            <a:avLst/>
          </a:prstGeom>
          <a:noFill/>
          <a:ln>
            <a:noFill/>
          </a:ln>
        </p:spPr>
      </p:pic>
    </p:spTree>
    <p:extLst>
      <p:ext uri="{BB962C8B-B14F-4D97-AF65-F5344CB8AC3E}">
        <p14:creationId xmlns:p14="http://schemas.microsoft.com/office/powerpoint/2010/main" val="1352282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91825AA-938F-4FDA-BC50-1E5C652CB9B8}"/>
              </a:ext>
            </a:extLst>
          </p:cNvPr>
          <p:cNvSpPr txBox="1"/>
          <p:nvPr/>
        </p:nvSpPr>
        <p:spPr>
          <a:xfrm>
            <a:off x="3678555" y="-101603"/>
            <a:ext cx="7096125" cy="707886"/>
          </a:xfrm>
          <a:prstGeom prst="rect">
            <a:avLst/>
          </a:prstGeom>
          <a:noFill/>
        </p:spPr>
        <p:txBody>
          <a:bodyPr wrap="square" rtlCol="0">
            <a:spAutoFit/>
          </a:bodyPr>
          <a:lstStyle/>
          <a:p>
            <a:r>
              <a:rPr lang="nl-NL" sz="4000" b="1" i="1" dirty="0">
                <a:solidFill>
                  <a:srgbClr val="00B050"/>
                </a:solidFill>
              </a:rPr>
              <a:t>Aansprakelijkheid</a:t>
            </a:r>
          </a:p>
        </p:txBody>
      </p:sp>
      <p:sp>
        <p:nvSpPr>
          <p:cNvPr id="2" name="Tekstvak 1">
            <a:extLst>
              <a:ext uri="{FF2B5EF4-FFF2-40B4-BE49-F238E27FC236}">
                <a16:creationId xmlns:a16="http://schemas.microsoft.com/office/drawing/2014/main" id="{A33D2AD1-41BF-4CD9-8A72-03C3335EB759}"/>
              </a:ext>
            </a:extLst>
          </p:cNvPr>
          <p:cNvSpPr txBox="1"/>
          <p:nvPr/>
        </p:nvSpPr>
        <p:spPr>
          <a:xfrm>
            <a:off x="281995" y="606283"/>
            <a:ext cx="11368726" cy="6463308"/>
          </a:xfrm>
          <a:prstGeom prst="rect">
            <a:avLst/>
          </a:prstGeom>
          <a:noFill/>
        </p:spPr>
        <p:txBody>
          <a:bodyPr wrap="square" rtlCol="0">
            <a:spAutoFit/>
          </a:bodyPr>
          <a:lstStyle/>
          <a:p>
            <a:r>
              <a:rPr lang="nl-NL" sz="3600" b="1" u="sng" dirty="0"/>
              <a:t>Huidige verplichting</a:t>
            </a:r>
          </a:p>
          <a:p>
            <a:r>
              <a:rPr lang="nl-NL" sz="3600" b="1" dirty="0"/>
              <a:t>Wettelijke verplichting taak naar behoren in te vullen.</a:t>
            </a:r>
          </a:p>
          <a:p>
            <a:r>
              <a:rPr lang="nl-NL" sz="3600" b="1" dirty="0"/>
              <a:t>Bij sprake van onbehoorlijk bestuur plus schade, aansprakelijk stelling</a:t>
            </a:r>
          </a:p>
          <a:p>
            <a:endParaRPr lang="nl-NL" sz="3600" b="1" dirty="0"/>
          </a:p>
          <a:p>
            <a:endParaRPr lang="nl-NL" sz="3600" b="1" dirty="0"/>
          </a:p>
          <a:p>
            <a:endParaRPr lang="nl-NL" sz="3600" b="1" dirty="0"/>
          </a:p>
          <a:p>
            <a:endParaRPr lang="nl-NL" sz="3600" b="1" dirty="0"/>
          </a:p>
          <a:p>
            <a:r>
              <a:rPr lang="nl-NL" sz="3600" b="1" u="sng" dirty="0"/>
              <a:t>Expliciet WBTR</a:t>
            </a:r>
          </a:p>
          <a:p>
            <a:r>
              <a:rPr lang="nl-NL" sz="3600" b="1" dirty="0"/>
              <a:t>Bij faillissement + </a:t>
            </a:r>
            <a:r>
              <a:rPr lang="nl-NL" sz="3600" b="1" u="sng" dirty="0"/>
              <a:t>ernstig verwijtbaar </a:t>
            </a:r>
            <a:r>
              <a:rPr lang="nl-NL" sz="3600" b="1" dirty="0"/>
              <a:t>handelen kan leiden tot hoofdelijke aansprakelijkheid hele bestuur</a:t>
            </a:r>
          </a:p>
          <a:p>
            <a:endParaRPr lang="nl-NL" dirty="0"/>
          </a:p>
        </p:txBody>
      </p:sp>
      <p:pic>
        <p:nvPicPr>
          <p:cNvPr id="5" name="Afbeelding 4">
            <a:extLst>
              <a:ext uri="{FF2B5EF4-FFF2-40B4-BE49-F238E27FC236}">
                <a16:creationId xmlns:a16="http://schemas.microsoft.com/office/drawing/2014/main" id="{5B4F3480-1600-436F-BDC3-FA64ECE0C36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07810" y="2507226"/>
            <a:ext cx="4542911" cy="3064015"/>
          </a:xfrm>
          <a:prstGeom prst="rect">
            <a:avLst/>
          </a:prstGeom>
          <a:noFill/>
          <a:ln>
            <a:noFill/>
          </a:ln>
        </p:spPr>
      </p:pic>
    </p:spTree>
    <p:extLst>
      <p:ext uri="{BB962C8B-B14F-4D97-AF65-F5344CB8AC3E}">
        <p14:creationId xmlns:p14="http://schemas.microsoft.com/office/powerpoint/2010/main" val="252579408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2599</TotalTime>
  <Words>1264</Words>
  <Application>Microsoft Office PowerPoint</Application>
  <PresentationFormat>Breedbeeld</PresentationFormat>
  <Paragraphs>244</Paragraphs>
  <Slides>23</Slides>
  <Notes>23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23</vt:i4>
      </vt:variant>
    </vt:vector>
  </HeadingPairs>
  <TitlesOfParts>
    <vt:vector size="27" baseType="lpstr">
      <vt:lpstr>Arial</vt:lpstr>
      <vt:lpstr>Calibri</vt:lpstr>
      <vt:lpstr>Times New Roman</vt:lpstr>
      <vt:lpstr>Kantoorthema</vt:lpstr>
      <vt:lpstr>Wet bestuur en toezicht rechtspersonen (Wbtr)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Roelf Duursema</dc:creator>
  <cp:lastModifiedBy>Roelf Duursema</cp:lastModifiedBy>
  <cp:revision>203</cp:revision>
  <cp:lastPrinted>2021-09-28T10:18:11Z</cp:lastPrinted>
  <dcterms:created xsi:type="dcterms:W3CDTF">2020-01-15T19:47:20Z</dcterms:created>
  <dcterms:modified xsi:type="dcterms:W3CDTF">2021-09-28T10:29:23Z</dcterms:modified>
</cp:coreProperties>
</file>