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4" r:id="rId2"/>
    <p:sldId id="279" r:id="rId3"/>
    <p:sldId id="261" r:id="rId4"/>
    <p:sldId id="314" r:id="rId5"/>
    <p:sldId id="315" r:id="rId6"/>
    <p:sldId id="286" r:id="rId7"/>
    <p:sldId id="258" r:id="rId8"/>
    <p:sldId id="262" r:id="rId9"/>
    <p:sldId id="264" r:id="rId10"/>
    <p:sldId id="257" r:id="rId11"/>
    <p:sldId id="299" r:id="rId12"/>
    <p:sldId id="295" r:id="rId13"/>
    <p:sldId id="318" r:id="rId14"/>
    <p:sldId id="296" r:id="rId15"/>
    <p:sldId id="290" r:id="rId16"/>
    <p:sldId id="308" r:id="rId17"/>
    <p:sldId id="313" r:id="rId18"/>
    <p:sldId id="307" r:id="rId19"/>
  </p:sldIdLst>
  <p:sldSz cx="12192000" cy="6858000"/>
  <p:notesSz cx="6877050" cy="1000125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468"/>
    </p:cViewPr>
  </p:sorterViewPr>
  <p:notesViewPr>
    <p:cSldViewPr snapToGrid="0">
      <p:cViewPr varScale="1">
        <p:scale>
          <a:sx n="47" d="100"/>
          <a:sy n="47" d="100"/>
        </p:scale>
        <p:origin x="2780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Blad1!$A$6:$A$12</c:f>
              <c:numCache>
                <c:formatCode>General</c:formatCode>
                <c:ptCount val="7"/>
                <c:pt idx="0">
                  <c:v>1992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</c:numCache>
            </c:numRef>
          </c:xVal>
          <c:yVal>
            <c:numRef>
              <c:f>Blad1!$B$6:$B$12</c:f>
              <c:numCache>
                <c:formatCode>#,##0</c:formatCode>
                <c:ptCount val="7"/>
                <c:pt idx="0">
                  <c:v>563</c:v>
                </c:pt>
                <c:pt idx="1">
                  <c:v>685</c:v>
                </c:pt>
                <c:pt idx="2">
                  <c:v>1000</c:v>
                </c:pt>
                <c:pt idx="3">
                  <c:v>1462</c:v>
                </c:pt>
                <c:pt idx="4">
                  <c:v>1823</c:v>
                </c:pt>
                <c:pt idx="5">
                  <c:v>1963</c:v>
                </c:pt>
                <c:pt idx="6">
                  <c:v>1671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A4D-49CC-BB52-73FD603C8E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1600624"/>
        <c:axId val="681598656"/>
      </c:scatterChart>
      <c:valAx>
        <c:axId val="681600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81598656"/>
        <c:crosses val="autoZero"/>
        <c:crossBetween val="midCat"/>
      </c:valAx>
      <c:valAx>
        <c:axId val="681598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81600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 i="0" baseline="0"/>
      </a:pPr>
      <a:endParaRPr lang="nl-NL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sz="2800" b="1" dirty="0"/>
              <a:t>Deelnemers aan HPF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Blad1!$B$95</c:f>
              <c:strCache>
                <c:ptCount val="1"/>
                <c:pt idx="0">
                  <c:v>Actieven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Blad1!$A$96:$A$106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Blad1!$B$96:$B$106</c:f>
              <c:numCache>
                <c:formatCode>#,##0</c:formatCode>
                <c:ptCount val="11"/>
                <c:pt idx="0">
                  <c:v>4837</c:v>
                </c:pt>
                <c:pt idx="1">
                  <c:v>4749</c:v>
                </c:pt>
                <c:pt idx="2">
                  <c:v>4592</c:v>
                </c:pt>
                <c:pt idx="3">
                  <c:v>4453</c:v>
                </c:pt>
                <c:pt idx="4">
                  <c:v>4146</c:v>
                </c:pt>
                <c:pt idx="5">
                  <c:v>4099</c:v>
                </c:pt>
                <c:pt idx="6">
                  <c:v>3981</c:v>
                </c:pt>
                <c:pt idx="7">
                  <c:v>3965</c:v>
                </c:pt>
                <c:pt idx="8">
                  <c:v>3906</c:v>
                </c:pt>
                <c:pt idx="9">
                  <c:v>3901</c:v>
                </c:pt>
                <c:pt idx="10">
                  <c:v>3779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12-4820-AE2E-383FDF096142}"/>
            </c:ext>
          </c:extLst>
        </c:ser>
        <c:ser>
          <c:idx val="1"/>
          <c:order val="1"/>
          <c:tx>
            <c:strRef>
              <c:f>Blad1!$C$95</c:f>
              <c:strCache>
                <c:ptCount val="1"/>
                <c:pt idx="0">
                  <c:v>Pensioengerechtigden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Blad1!$A$96:$A$106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Blad1!$C$96:$C$106</c:f>
              <c:numCache>
                <c:formatCode>#,##0</c:formatCode>
                <c:ptCount val="11"/>
                <c:pt idx="0">
                  <c:v>4445</c:v>
                </c:pt>
                <c:pt idx="1">
                  <c:v>4704</c:v>
                </c:pt>
                <c:pt idx="2">
                  <c:v>4947</c:v>
                </c:pt>
                <c:pt idx="3">
                  <c:v>5234</c:v>
                </c:pt>
                <c:pt idx="4">
                  <c:v>5465</c:v>
                </c:pt>
                <c:pt idx="5">
                  <c:v>5527</c:v>
                </c:pt>
                <c:pt idx="6">
                  <c:v>5660</c:v>
                </c:pt>
                <c:pt idx="7">
                  <c:v>5746</c:v>
                </c:pt>
                <c:pt idx="8">
                  <c:v>5771</c:v>
                </c:pt>
                <c:pt idx="9">
                  <c:v>5793</c:v>
                </c:pt>
                <c:pt idx="10">
                  <c:v>5831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112-4820-AE2E-383FDF096142}"/>
            </c:ext>
          </c:extLst>
        </c:ser>
        <c:ser>
          <c:idx val="2"/>
          <c:order val="2"/>
          <c:tx>
            <c:strRef>
              <c:f>Blad1!$D$95</c:f>
              <c:strCache>
                <c:ptCount val="1"/>
                <c:pt idx="0">
                  <c:v>Ex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Blad1!$A$96:$A$106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Blad1!$D$96:$D$106</c:f>
              <c:numCache>
                <c:formatCode>#,##0</c:formatCode>
                <c:ptCount val="11"/>
                <c:pt idx="0">
                  <c:v>5586</c:v>
                </c:pt>
                <c:pt idx="1">
                  <c:v>5616</c:v>
                </c:pt>
                <c:pt idx="2">
                  <c:v>5667</c:v>
                </c:pt>
                <c:pt idx="3">
                  <c:v>5667</c:v>
                </c:pt>
                <c:pt idx="4">
                  <c:v>5838</c:v>
                </c:pt>
                <c:pt idx="5">
                  <c:v>5986</c:v>
                </c:pt>
                <c:pt idx="6">
                  <c:v>6147</c:v>
                </c:pt>
                <c:pt idx="7">
                  <c:v>6311</c:v>
                </c:pt>
                <c:pt idx="8">
                  <c:v>6601</c:v>
                </c:pt>
                <c:pt idx="9">
                  <c:v>6890</c:v>
                </c:pt>
                <c:pt idx="10">
                  <c:v>6991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112-4820-AE2E-383FDF096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4112624"/>
        <c:axId val="444110544"/>
      </c:lineChart>
      <c:catAx>
        <c:axId val="44411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44110544"/>
        <c:crosses val="autoZero"/>
        <c:auto val="1"/>
        <c:lblAlgn val="ctr"/>
        <c:lblOffset val="100"/>
        <c:noMultiLvlLbl val="0"/>
      </c:catAx>
      <c:valAx>
        <c:axId val="444110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44112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32728552135318"/>
          <c:y val="0.93306216508531714"/>
          <c:w val="0.58488242890176878"/>
          <c:h val="6.6937920641224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0.34042</cdr:x>
      <cdr:y>0.55921</cdr:y>
    </cdr:from>
    <cdr:to>
      <cdr:x>0.43226</cdr:x>
      <cdr:y>0.63095</cdr:y>
    </cdr:to>
    <cdr:cxnSp macro="">
      <cdr:nvCxnSpPr>
        <cdr:cNvPr id="3" name="Rechte verbindingslijn met pijl 2">
          <a:extLst xmlns:a="http://schemas.openxmlformats.org/drawingml/2006/main">
            <a:ext uri="{FF2B5EF4-FFF2-40B4-BE49-F238E27FC236}">
              <a16:creationId xmlns:a16="http://schemas.microsoft.com/office/drawing/2014/main" id="{638C4E6C-59FE-47D1-946E-C3110A281A9B}"/>
            </a:ext>
          </a:extLst>
        </cdr:cNvPr>
        <cdr:cNvCxnSpPr/>
      </cdr:nvCxnSpPr>
      <cdr:spPr>
        <a:xfrm xmlns:a="http://schemas.openxmlformats.org/drawingml/2006/main" flipH="1" flipV="1">
          <a:off x="3579688" y="2883417"/>
          <a:ext cx="965770" cy="369869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B05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179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95404" y="0"/>
            <a:ext cx="2980055" cy="50179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r">
              <a:defRPr sz="1300"/>
            </a:lvl1pPr>
          </a:lstStyle>
          <a:p>
            <a:fld id="{BB9CA8A2-2059-496E-B550-0513C90B9CDD}" type="datetimeFigureOut">
              <a:rPr lang="nl-NL" smtClean="0"/>
              <a:t>6-10-2021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49363"/>
            <a:ext cx="6000750" cy="3376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42" tIns="48221" rIns="96442" bIns="48221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7705" y="4813102"/>
            <a:ext cx="5501640" cy="3937992"/>
          </a:xfrm>
          <a:prstGeom prst="rect">
            <a:avLst/>
          </a:prstGeom>
        </p:spPr>
        <p:txBody>
          <a:bodyPr vert="horz" lIns="96442" tIns="48221" rIns="96442" bIns="48221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99452"/>
            <a:ext cx="2980055" cy="50179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95404" y="9499452"/>
            <a:ext cx="2980055" cy="50179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r">
              <a:defRPr sz="1300"/>
            </a:lvl1pPr>
          </a:lstStyle>
          <a:p>
            <a:fld id="{8A02A94D-4F9F-485A-A519-2FFB1A16FF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960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2A94D-4F9F-485A-A519-2FFB1A16FF59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7911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2A94D-4F9F-485A-A519-2FFB1A16FF59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7519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2A94D-4F9F-485A-A519-2FFB1A16FF59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4732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1992 instelling Deelnemersraad</a:t>
            </a:r>
          </a:p>
          <a:p>
            <a:r>
              <a:rPr lang="nl-NL" dirty="0"/>
              <a:t>Advies, geen instemming</a:t>
            </a:r>
          </a:p>
          <a:p>
            <a:r>
              <a:rPr lang="nl-NL" dirty="0"/>
              <a:t>Bonden waren tegen want hoe moest het dan met de Bedrijfstakfondsen</a:t>
            </a:r>
          </a:p>
          <a:p>
            <a:r>
              <a:rPr lang="nl-NL" dirty="0"/>
              <a:t>In 2004 brief van het HPF aan Deelnemersraad, bereidheid voor zetel in HPF bestuur voor pensioengerechtigde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2A94D-4F9F-485A-A519-2FFB1A16FF59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4580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1992 instelling Deelnemersraad</a:t>
            </a:r>
          </a:p>
          <a:p>
            <a:r>
              <a:rPr lang="nl-NL" dirty="0"/>
              <a:t>Advies, geen instemming</a:t>
            </a:r>
          </a:p>
          <a:p>
            <a:r>
              <a:rPr lang="nl-NL" dirty="0"/>
              <a:t>Bonden waren tegen want hoe moest het dan met de Bedrijfstakfondsen</a:t>
            </a:r>
          </a:p>
          <a:p>
            <a:r>
              <a:rPr lang="nl-NL" dirty="0"/>
              <a:t>In 2004 brief van het HPF aan Deelnemersraad, bereidheid voor zetel in HPF bestuur voor pensioengerechtigde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2A94D-4F9F-485A-A519-2FFB1A16FF59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5421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2A94D-4F9F-485A-A519-2FFB1A16FF59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4387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2A94D-4F9F-485A-A519-2FFB1A16FF59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3267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2A94D-4F9F-485A-A519-2FFB1A16FF59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9403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900" dirty="0"/>
              <a:t>1881  Eerste pensioenregeling door gebr. Stork</a:t>
            </a:r>
          </a:p>
          <a:p>
            <a:pPr marL="241104" indent="-241104">
              <a:buAutoNum type="arabicPlain" startAt="1886"/>
            </a:pPr>
            <a:r>
              <a:rPr lang="nl-NL" sz="1900" dirty="0"/>
              <a:t>  Gist en Spiritusfabriek in Delft</a:t>
            </a:r>
          </a:p>
          <a:p>
            <a:r>
              <a:rPr lang="nl-NL" sz="1900" dirty="0"/>
              <a:t>1917  Eerste Bedrijfstakpensioenfonds; </a:t>
            </a:r>
            <a:r>
              <a:rPr lang="nl-NL" sz="1900" dirty="0" err="1"/>
              <a:t>Cooperatieve</a:t>
            </a:r>
            <a:r>
              <a:rPr lang="nl-NL" sz="1900" dirty="0"/>
              <a:t> Verzekeringsfonds, Leeuwarden; zuivel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2A94D-4F9F-485A-A519-2FFB1A16FF59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4566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2A94D-4F9F-485A-A519-2FFB1A16FF59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6710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2A94D-4F9F-485A-A519-2FFB1A16FF59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0685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900" dirty="0"/>
              <a:t>1881  Eerste pensioenregeling door gebr. Stork</a:t>
            </a:r>
          </a:p>
          <a:p>
            <a:pPr marL="241104" indent="-241104">
              <a:buAutoNum type="arabicPlain" startAt="1886"/>
            </a:pPr>
            <a:r>
              <a:rPr lang="nl-NL" sz="1900" dirty="0"/>
              <a:t>  Gist en Spiritusfabriek in Delft</a:t>
            </a:r>
          </a:p>
          <a:p>
            <a:r>
              <a:rPr lang="nl-NL" sz="1900" dirty="0"/>
              <a:t>1917  Eerste Bedrijfstakpensioenfonds; </a:t>
            </a:r>
            <a:r>
              <a:rPr lang="nl-NL" sz="1900" dirty="0" err="1"/>
              <a:t>Cooperatieve</a:t>
            </a:r>
            <a:r>
              <a:rPr lang="nl-NL" sz="1900" dirty="0"/>
              <a:t> Verzekeringsfonds, Leeuwarden; zuivel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2A94D-4F9F-485A-A519-2FFB1A16FF59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096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 het eerst informatie gegeven betreffende samenstelling bestuur en Algemene Raad van het HPF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2A94D-4F9F-485A-A519-2FFB1A16FF59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4707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2A94D-4F9F-485A-A519-2FFB1A16FF59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8090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2A94D-4F9F-485A-A519-2FFB1A16FF59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8699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2A94D-4F9F-485A-A519-2FFB1A16FF59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7313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E1577A-10E9-48EB-9E24-657FA1C8D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E10D598-17FB-4A31-B0FE-31171CD17D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4457D4-54DF-421F-AADA-DB060269C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07-04-2020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8F976E-C528-4B02-ABAA-1E07C3691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FD5824-0FEC-4725-94D7-1AB7EFFA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5EF0-78A1-4A00-9731-2D9EF509D486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91FC500-85C8-4164-A910-43598C985C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4119"/>
            <a:ext cx="3105149" cy="55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4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1C56F4-BA32-4B22-B304-E8C2DC79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7F34452-74F4-443C-AD97-62533975D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7B60DB-5F7D-4BB0-A9F9-8DC74AA32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07-04-2020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076A7A-0AC0-4A55-9BAD-1C0BD30C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F3F4AC9-E102-416C-BB9B-42DB9A52D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5EF0-78A1-4A00-9731-2D9EF509D4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3284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F220FBD-023C-4062-9401-E1270B65C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7DF0784-CBAC-407D-9F6F-54C4692E3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9E3AC4-C321-444A-9F19-157A14B09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07-04-2020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A112CB5-7FFF-4A34-9D03-AFBFBABC4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4D595C-4581-4FBD-92AA-28A72CC97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5EF0-78A1-4A00-9731-2D9EF509D4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4554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232827-DC09-4206-BA11-168A33C0B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431" y="858281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25F53D-D370-4B1B-9784-6A2FF7E62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40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95525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D4FC41-4FBC-4266-B207-075E9E46A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9600E6E-EFF8-4E72-9863-B6459EFF4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228302-99BC-4120-ACFB-98398945C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07-04-2020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5CAFD1-69BD-409B-B099-279FE3C14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AF0178-7DD3-493A-AD7B-0C3ECD2A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5EF0-78A1-4A00-9731-2D9EF509D4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6423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567F90-78E1-41B9-B316-A308D56C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3244FA-F4D5-48B1-B38E-3FDB7DF35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0162FCE-E910-41E1-A080-33BDE53B3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014C81-0987-4A27-9FDF-C549D0D45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07-04-2020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484E50-870F-4634-BEAD-D0ECA571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976F98B-A294-4003-9894-F8161FBDD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5EF0-78A1-4A00-9731-2D9EF509D4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7892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7F835E-7E32-4C52-81A5-3CF7076E7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C1FA5C-496D-446C-9EDD-318CE05B6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EAB308-560E-4617-A5F7-95231EC95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06C7A8A-6692-4DC7-8BEC-3416E59512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BC059A2-3489-40F5-948F-50B0C078D0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70B18AA-A5FA-4774-817E-DA615DC9E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07-04-2020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6108735-04DB-46B5-BBC7-527FF2500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694E446-3087-4EAC-BA5B-CD4F17C7A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5EF0-78A1-4A00-9731-2D9EF509D4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5683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050B7A-B1F9-4C78-BE64-06146E314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99E9C9F-671F-4FFA-8CF0-F8F79D150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07-04-2020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3623E15-7CB3-4048-B174-DE3BF668E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1B5A3FC-3AE3-439F-A48C-2FC65AD75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5EF0-78A1-4A00-9731-2D9EF509D4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8565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A7E9270-EA19-4F4E-AC5D-439297850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07-04-2020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8E5D59C-595F-4E01-BF25-89E361C01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044B703-2581-4F7B-B708-83F22C48A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5EF0-78A1-4A00-9731-2D9EF509D4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0070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83FDB3-B594-4619-AFB0-D1E6DE919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265784-1E4D-4BA8-A37A-25CC388BC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D83D10F-5BAC-4706-B6B8-B5479F7DE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710572D-E553-4570-B063-312E3B2AE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07-04-2020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1E99701-9161-4C93-8E64-FAC221E0B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126C00-1660-4A59-845A-3D1615CEB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5EF0-78A1-4A00-9731-2D9EF509D4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308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4947A3-7F48-4739-AE7D-6406DB6F9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EE73AC5-0C4E-4D68-97D1-70AD04A2C9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B85FD86-FEBD-4AB9-8217-33D57CEE0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C288760-3C4D-4293-92F8-1AEE96124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07-04-2020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B0D52F-01EC-4737-BC18-19753CAE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1EF0604-44A7-42D1-9EFA-CDAFEA726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5EF0-78A1-4A00-9731-2D9EF509D4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796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8886D9E-1B25-4422-BB37-8588D359D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9427"/>
            <a:ext cx="10515600" cy="871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606387-E2C5-44BB-9826-0F5D548DB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3AA5C9-A0F7-4792-A7F6-5AF2AEFAFA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07-04-2020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C39974E-C080-4872-9BDC-1D2DCDF7F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FFD796-8450-4C15-A952-82102D277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95EF0-78A1-4A00-9731-2D9EF509D486}" type="slidenum">
              <a:rPr lang="nl-NL" smtClean="0"/>
              <a:t>‹nr.›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A4C55C-0A61-434F-8E0A-385AD92FD5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8" y="89279"/>
            <a:ext cx="3091991" cy="550761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9A5CAAA6-39E6-4E26-AB28-C0F954D23CDD}"/>
              </a:ext>
            </a:extLst>
          </p:cNvPr>
          <p:cNvCxnSpPr>
            <a:cxnSpLocks/>
          </p:cNvCxnSpPr>
          <p:nvPr userDrawn="1"/>
        </p:nvCxnSpPr>
        <p:spPr>
          <a:xfrm>
            <a:off x="3278480" y="637091"/>
            <a:ext cx="8327038" cy="2949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0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f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emf"/><Relationship Id="rId7" Type="http://schemas.openxmlformats.org/officeDocument/2006/relationships/image" Target="../media/image24.jp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fif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BFC48B5E-878E-4632-81A1-57D32AC8B7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555" y="5321592"/>
            <a:ext cx="11363325" cy="547501"/>
          </a:xfrm>
        </p:spPr>
        <p:txBody>
          <a:bodyPr>
            <a:noAutofit/>
          </a:bodyPr>
          <a:lstStyle/>
          <a:p>
            <a:r>
              <a:rPr lang="nl-NL" sz="4400" dirty="0"/>
              <a:t>Vereniging van Gepensioneerden bij Heineken</a:t>
            </a:r>
          </a:p>
          <a:p>
            <a:r>
              <a:rPr lang="nl-NL" sz="4400" dirty="0"/>
              <a:t>1990 - 2020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BB18AC3-1153-4BE6-893E-0BD50D5DB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4119"/>
            <a:ext cx="3105149" cy="553105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4EA646F9-3218-4637-8689-29D537A52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82857"/>
            <a:ext cx="9144000" cy="407768"/>
          </a:xfrm>
        </p:spPr>
        <p:txBody>
          <a:bodyPr>
            <a:normAutofit fontScale="90000"/>
          </a:bodyPr>
          <a:lstStyle/>
          <a:p>
            <a:endParaRPr lang="nl-NL" dirty="0"/>
          </a:p>
        </p:txBody>
      </p:sp>
      <p:pic>
        <p:nvPicPr>
          <p:cNvPr id="7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D58D4080-12E4-4162-802A-7BADA8D36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22" y="2248111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369CB0AA-33F5-4C61-B212-468573349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304" y="2273006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830FA711-5D7F-4CF5-ABF9-E4044C4A5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050" y="2312619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464B9D40-E3B3-482E-A26B-3462B39CA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240" y="2299468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344614A3-5387-4D0F-B8D5-3051BAFE0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611" y="2292234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B870586B-BFAC-4BAE-A605-67C424799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624" y="2262798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442BD2DB-D396-4AE5-A3A2-6258909F8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98" y="2249257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F0BAB26F-B043-4069-8293-E8F92394D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43" y="2249995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C19DCCCC-93C4-478C-88FA-3CB5CA81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428" y="2229664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A56586C1-CDB5-430B-9B1E-604B351DE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440" y="2239829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3D292B2A-6D49-4F57-857A-2B82E16A4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164" y="3298860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DF6BFD7C-F960-4EBF-9426-9DE7A1613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255" y="4332273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368D2B90-95FC-47CA-BB10-512AEECB8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016" y="3306419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45D96D77-286E-41C2-B61F-87FEDBA94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305" y="4339832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4E416EAD-A5B7-441D-BC65-147E5D984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40" y="3326872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343B7AB3-8816-48B7-A9D0-16345FDB3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281" y="3337413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5FAB415F-A576-4E49-8B98-0BFE0C678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737" y="4364817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21F5DAF6-81BF-4A39-8D46-CD664E40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042" y="4368484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DB6ED6F3-F1BC-4124-80A8-9A8ED4584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315" y="3357480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2021028B-73E2-42DC-889F-050F5EC9B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563" y="3337413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FBE196FD-F02F-4C0F-93AA-043E70415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807" y="3326872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298C30BE-A50F-4D2A-A72E-00ED2B604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402" y="3316070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2CD02343-0A5B-4D55-B41A-A5C795C42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31" y="3318338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19C1FA4F-C60F-458A-961F-99D0E47E4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234" y="3306419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F05CA8B3-56D0-4E38-9DA5-869843495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60" y="4377498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C3413D8E-4303-47DD-8DD1-AD8A59465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617" y="4386512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57439BCB-A7EB-460F-A69C-7A1C25D31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859" y="4364817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EE02B2EF-A745-4695-AB7E-CD18EA21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138" y="4386512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48F6E62C-5124-4C59-AE77-10560ABC3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52" y="4372949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39479D00-3EEC-47DD-ABB9-786C39865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205" y="4354352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1680DBC5-D3A7-4C20-AF4F-FC4FB661B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59" y="727253"/>
            <a:ext cx="1926757" cy="163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1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4B6AC-BD13-4361-9309-5589211DD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9" y="1"/>
            <a:ext cx="7931281" cy="752474"/>
          </a:xfrm>
        </p:spPr>
        <p:txBody>
          <a:bodyPr>
            <a:normAutofit/>
          </a:bodyPr>
          <a:lstStyle/>
          <a:p>
            <a:r>
              <a:rPr lang="nl-NL" sz="3600" b="1" i="1" dirty="0">
                <a:solidFill>
                  <a:srgbClr val="00B050"/>
                </a:solidFill>
                <a:latin typeface="+mn-lt"/>
              </a:rPr>
              <a:t>Waar ging het om?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68B021-A7D6-4AA4-8F38-B5F4F2CDB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456" y="1622041"/>
            <a:ext cx="11724639" cy="2884027"/>
          </a:xfrm>
        </p:spPr>
        <p:txBody>
          <a:bodyPr>
            <a:normAutofit/>
          </a:bodyPr>
          <a:lstStyle/>
          <a:p>
            <a:r>
              <a:rPr lang="nl-NL" sz="3600" b="1" dirty="0"/>
              <a:t>Indexatie  </a:t>
            </a:r>
            <a:r>
              <a:rPr lang="nl-NL" sz="3600" b="1" dirty="0" err="1"/>
              <a:t>Indexatie</a:t>
            </a:r>
            <a:r>
              <a:rPr lang="nl-NL" sz="3600" b="1" dirty="0"/>
              <a:t>  </a:t>
            </a:r>
            <a:r>
              <a:rPr lang="nl-NL" sz="3600" b="1" dirty="0" err="1"/>
              <a:t>Indexatie</a:t>
            </a:r>
            <a:br>
              <a:rPr lang="nl-NL" sz="3600" b="1" dirty="0"/>
            </a:br>
            <a:endParaRPr lang="nl-NL" sz="3600" b="1" dirty="0"/>
          </a:p>
          <a:p>
            <a:endParaRPr lang="nl-NL" sz="3600" dirty="0"/>
          </a:p>
          <a:p>
            <a:r>
              <a:rPr lang="nl-NL" sz="3600" b="1" dirty="0"/>
              <a:t>Medezeggenschap, Medezeggenschap, Medezeggenschap</a:t>
            </a:r>
            <a:br>
              <a:rPr lang="nl-NL" sz="3600" dirty="0"/>
            </a:br>
            <a:r>
              <a:rPr lang="nl-NL" sz="3600" dirty="0"/>
              <a:t>in het besturen van het HPF</a:t>
            </a: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5A4D9737-C32E-4E3F-8847-E6561D35C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832" y="4044861"/>
            <a:ext cx="2581274" cy="2639411"/>
          </a:xfrm>
          <a:prstGeom prst="rect">
            <a:avLst/>
          </a:prstGeom>
        </p:spPr>
      </p:pic>
      <p:pic>
        <p:nvPicPr>
          <p:cNvPr id="1026" name="Picture 2" descr="Zorgen voor morgen – De Groene Amsterdammer">
            <a:extLst>
              <a:ext uri="{FF2B5EF4-FFF2-40B4-BE49-F238E27FC236}">
                <a16:creationId xmlns:a16="http://schemas.microsoft.com/office/drawing/2014/main" id="{50565621-4ECA-422E-B9A2-16D9D1411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1003389"/>
            <a:ext cx="25336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389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F41DD0-8FD1-4721-9877-F0BA3589F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BC2B99-83B7-4CC8-AEFA-E51080180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b="1" dirty="0"/>
              <a:t>Belangenbehartiging betreffende pensioenen en zorg</a:t>
            </a:r>
          </a:p>
          <a:p>
            <a:r>
              <a:rPr lang="nl-NL" sz="3200" b="1" dirty="0"/>
              <a:t>Deskundige vertegenwoordigers beschikbaar hebben</a:t>
            </a:r>
          </a:p>
          <a:p>
            <a:r>
              <a:rPr lang="nl-NL" sz="3200" b="1" dirty="0"/>
              <a:t>In stand houden groeiende en bloeiende vereniging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33CDDBB-9B93-4C26-98CA-6C029AD51D9E}"/>
              </a:ext>
            </a:extLst>
          </p:cNvPr>
          <p:cNvSpPr txBox="1"/>
          <p:nvPr/>
        </p:nvSpPr>
        <p:spPr>
          <a:xfrm>
            <a:off x="3454400" y="0"/>
            <a:ext cx="750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i="1" dirty="0">
                <a:solidFill>
                  <a:srgbClr val="00B050"/>
                </a:solidFill>
              </a:rPr>
              <a:t>Doelstellingen </a:t>
            </a:r>
            <a:r>
              <a:rPr lang="nl-NL" sz="3600" b="1" i="1" dirty="0" err="1">
                <a:solidFill>
                  <a:srgbClr val="00B050"/>
                </a:solidFill>
              </a:rPr>
              <a:t>VvGH</a:t>
            </a:r>
            <a:endParaRPr lang="nl-NL" sz="36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352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8EA8AE-8983-492B-ACD5-664DC7217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4557" y="858282"/>
            <a:ext cx="9601474" cy="241054"/>
          </a:xfrm>
        </p:spPr>
        <p:txBody>
          <a:bodyPr>
            <a:normAutofit fontScale="90000"/>
          </a:bodyPr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01691D-46B6-4595-8AEF-2020DC480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36" y="1099337"/>
            <a:ext cx="11849493" cy="5631402"/>
          </a:xfrm>
        </p:spPr>
        <p:txBody>
          <a:bodyPr>
            <a:normAutofit fontScale="25000" lnSpcReduction="20000"/>
          </a:bodyPr>
          <a:lstStyle/>
          <a:p>
            <a:r>
              <a:rPr lang="nl-NL" sz="9600" b="1" dirty="0"/>
              <a:t>1992	  Instelling Deelnemersraad:   9 werknemers + 3 pensioengerechtigden</a:t>
            </a:r>
            <a:br>
              <a:rPr lang="nl-NL" sz="9600" b="1" dirty="0"/>
            </a:br>
            <a:r>
              <a:rPr lang="nl-NL" sz="9600" b="1" dirty="0"/>
              <a:t>	  Alleen advies, geen instemming</a:t>
            </a:r>
            <a:br>
              <a:rPr lang="nl-NL" sz="9600" b="1" dirty="0"/>
            </a:br>
            <a:endParaRPr lang="nl-NL" sz="9600" b="1" dirty="0"/>
          </a:p>
          <a:p>
            <a:r>
              <a:rPr lang="nl-NL" sz="9600" b="1" dirty="0"/>
              <a:t>2005	   Eerste pensioengerechtigde in HPF bestuur</a:t>
            </a:r>
            <a:br>
              <a:rPr lang="nl-NL" sz="9600" b="1" dirty="0"/>
            </a:br>
            <a:br>
              <a:rPr lang="nl-NL" sz="9600" b="1" dirty="0"/>
            </a:br>
            <a:r>
              <a:rPr lang="nl-NL" sz="9600" b="1" dirty="0"/>
              <a:t>	</a:t>
            </a:r>
            <a:br>
              <a:rPr lang="nl-NL" sz="9600" b="1" dirty="0"/>
            </a:br>
            <a:br>
              <a:rPr lang="nl-NL" sz="9600" b="1" dirty="0"/>
            </a:br>
            <a:r>
              <a:rPr lang="nl-NL" sz="9600" b="1" dirty="0"/>
              <a:t>	    </a:t>
            </a:r>
            <a:br>
              <a:rPr lang="nl-NL" sz="9600" b="1" dirty="0"/>
            </a:br>
            <a:br>
              <a:rPr lang="nl-NL" sz="9600" b="1" dirty="0"/>
            </a:br>
            <a:r>
              <a:rPr lang="nl-NL" sz="9600" b="1" dirty="0"/>
              <a:t>   </a:t>
            </a:r>
            <a:br>
              <a:rPr lang="nl-NL" sz="9600" b="1" dirty="0"/>
            </a:br>
            <a:r>
              <a:rPr lang="nl-NL" sz="9600" b="1" dirty="0"/>
              <a:t>								</a:t>
            </a:r>
          </a:p>
          <a:p>
            <a:r>
              <a:rPr lang="nl-NL" sz="9600" b="1" dirty="0"/>
              <a:t>2008	    Instelling VO;  3 leden </a:t>
            </a:r>
            <a:br>
              <a:rPr lang="nl-NL" sz="9600" b="1" dirty="0"/>
            </a:br>
            <a:endParaRPr lang="nl-NL" sz="9600" b="1" dirty="0"/>
          </a:p>
          <a:p>
            <a:r>
              <a:rPr lang="nl-NL" sz="9600" b="1" dirty="0"/>
              <a:t>2014	   2 pensioengerechtigden in HPF bestuur: 4 </a:t>
            </a:r>
            <a:r>
              <a:rPr lang="nl-NL" sz="9600" b="1" dirty="0" err="1"/>
              <a:t>wg</a:t>
            </a:r>
            <a:r>
              <a:rPr lang="nl-NL" sz="9600" b="1" dirty="0"/>
              <a:t> / 2 </a:t>
            </a:r>
            <a:r>
              <a:rPr lang="nl-NL" sz="9600" b="1" dirty="0" err="1"/>
              <a:t>wn</a:t>
            </a:r>
            <a:r>
              <a:rPr lang="nl-NL" sz="9600" b="1" dirty="0"/>
              <a:t> / 2 pg</a:t>
            </a:r>
            <a:br>
              <a:rPr lang="nl-NL" sz="9600" b="1" dirty="0"/>
            </a:br>
            <a:r>
              <a:rPr lang="nl-NL" sz="9600" b="1" dirty="0"/>
              <a:t>	   Deelnemersraad gaat op in VO </a:t>
            </a:r>
            <a:br>
              <a:rPr lang="nl-NL" sz="9600" b="1" dirty="0"/>
            </a:br>
            <a:endParaRPr lang="nl-NL" sz="9600" b="1" dirty="0"/>
          </a:p>
          <a:p>
            <a:r>
              <a:rPr lang="nl-NL" sz="9600" b="1" dirty="0"/>
              <a:t>2018	   Van de 9 leden van VO zijn 4 pensioengerechtigden</a:t>
            </a:r>
          </a:p>
          <a:p>
            <a:pPr marL="0" indent="0">
              <a:buNone/>
            </a:pPr>
            <a:r>
              <a:rPr lang="nl-NL" sz="9600" dirty="0"/>
              <a:t>		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504CBA7-C25F-4416-8668-921644D74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11" y="2211286"/>
            <a:ext cx="2468664" cy="224336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D699530-86B3-48B4-BDE2-134520B24367}"/>
              </a:ext>
            </a:extLst>
          </p:cNvPr>
          <p:cNvSpPr txBox="1"/>
          <p:nvPr/>
        </p:nvSpPr>
        <p:spPr>
          <a:xfrm>
            <a:off x="3524036" y="0"/>
            <a:ext cx="7346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i="1" dirty="0">
                <a:solidFill>
                  <a:srgbClr val="00B050"/>
                </a:solidFill>
              </a:rPr>
              <a:t>Eindelijk medezeggenschap!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0BBEA9E-5F59-4B2C-8B2A-6245C7F6260A}"/>
              </a:ext>
            </a:extLst>
          </p:cNvPr>
          <p:cNvSpPr txBox="1"/>
          <p:nvPr/>
        </p:nvSpPr>
        <p:spPr>
          <a:xfrm>
            <a:off x="9747315" y="2686639"/>
            <a:ext cx="20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Albert Veldkamp</a:t>
            </a:r>
          </a:p>
          <a:p>
            <a:r>
              <a:rPr lang="nl-NL" b="1" dirty="0"/>
              <a:t>Erelid </a:t>
            </a:r>
            <a:r>
              <a:rPr lang="nl-NL" b="1" dirty="0" err="1"/>
              <a:t>VvGH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398504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8EA8AE-8983-492B-ACD5-664DC7217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4557" y="858282"/>
            <a:ext cx="9601474" cy="241054"/>
          </a:xfrm>
        </p:spPr>
        <p:txBody>
          <a:bodyPr>
            <a:normAutofit fontScale="90000"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D699530-86B3-48B4-BDE2-134520B24367}"/>
              </a:ext>
            </a:extLst>
          </p:cNvPr>
          <p:cNvSpPr txBox="1"/>
          <p:nvPr/>
        </p:nvSpPr>
        <p:spPr>
          <a:xfrm>
            <a:off x="3524036" y="0"/>
            <a:ext cx="7346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i="1" dirty="0">
                <a:solidFill>
                  <a:srgbClr val="00B050"/>
                </a:solidFill>
              </a:rPr>
              <a:t>Financiële crises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250A2BD-263F-4D82-B235-B6A4BCE1F56D}"/>
              </a:ext>
            </a:extLst>
          </p:cNvPr>
          <p:cNvSpPr txBox="1"/>
          <p:nvPr/>
        </p:nvSpPr>
        <p:spPr>
          <a:xfrm>
            <a:off x="556181" y="1303990"/>
            <a:ext cx="114912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2002	Na 9/11, dekkingsgraad van 140% naar 95%; </a:t>
            </a:r>
          </a:p>
          <a:p>
            <a:r>
              <a:rPr lang="nl-NL" sz="2400" b="1" dirty="0"/>
              <a:t>	geen indexatie;  achtergestelde lening van €160 miljoen</a:t>
            </a:r>
            <a:br>
              <a:rPr lang="nl-NL" sz="2400" b="1" dirty="0"/>
            </a:br>
            <a:endParaRPr lang="nl-NL" sz="2400" b="1" dirty="0"/>
          </a:p>
          <a:p>
            <a:r>
              <a:rPr lang="nl-NL" sz="2400" b="1" dirty="0"/>
              <a:t>2003	Indexeringsregels aangepast; proportioneel 105-125%</a:t>
            </a:r>
            <a:br>
              <a:rPr lang="nl-NL" sz="2400" b="1" dirty="0"/>
            </a:br>
            <a:r>
              <a:rPr lang="nl-NL" sz="2400" b="1" dirty="0"/>
              <a:t>	</a:t>
            </a:r>
            <a:r>
              <a:rPr lang="nl-NL" sz="2400" b="1" dirty="0" err="1"/>
              <a:t>VvGH</a:t>
            </a:r>
            <a:r>
              <a:rPr lang="nl-NL" sz="2400" b="1" dirty="0"/>
              <a:t> dreigt met rechtszaak			</a:t>
            </a:r>
          </a:p>
          <a:p>
            <a:endParaRPr lang="nl-NL" sz="2400" b="1" dirty="0"/>
          </a:p>
          <a:p>
            <a:r>
              <a:rPr lang="nl-NL" sz="2400" b="1" dirty="0"/>
              <a:t>2008:	Lehman </a:t>
            </a:r>
            <a:r>
              <a:rPr lang="nl-NL" sz="2400" b="1" dirty="0" err="1"/>
              <a:t>Brothers</a:t>
            </a:r>
            <a:endParaRPr lang="nl-NL" sz="2400" b="1" dirty="0"/>
          </a:p>
          <a:p>
            <a:r>
              <a:rPr lang="nl-NL" sz="2400" b="1" dirty="0"/>
              <a:t>			</a:t>
            </a:r>
          </a:p>
        </p:txBody>
      </p:sp>
      <p:pic>
        <p:nvPicPr>
          <p:cNvPr id="1028" name="Picture 4" descr="My naive part in Lehman's downfall | Financial Times">
            <a:extLst>
              <a:ext uri="{FF2B5EF4-FFF2-40B4-BE49-F238E27FC236}">
                <a16:creationId xmlns:a16="http://schemas.microsoft.com/office/drawing/2014/main" id="{5DE256D7-C2AD-4C7C-8D42-066D87918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574" y="4228417"/>
            <a:ext cx="3367529" cy="189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urs koersen vrije val | cartoon - spotpen.nl">
            <a:extLst>
              <a:ext uri="{FF2B5EF4-FFF2-40B4-BE49-F238E27FC236}">
                <a16:creationId xmlns:a16="http://schemas.microsoft.com/office/drawing/2014/main" id="{1FEF74A4-2C22-46CE-8388-EE35ED1AA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140" y="3717766"/>
            <a:ext cx="4414887" cy="285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62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EB07D33-A26D-4667-B0B2-5B0199018269}"/>
              </a:ext>
            </a:extLst>
          </p:cNvPr>
          <p:cNvSpPr txBox="1"/>
          <p:nvPr/>
        </p:nvSpPr>
        <p:spPr>
          <a:xfrm>
            <a:off x="595901" y="857421"/>
            <a:ext cx="10541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Uit Nieuwsbrief # 55,  december 2008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A40EBBB-ADBD-465A-9D40-633EF0B92084}"/>
              </a:ext>
            </a:extLst>
          </p:cNvPr>
          <p:cNvSpPr txBox="1"/>
          <p:nvPr/>
        </p:nvSpPr>
        <p:spPr>
          <a:xfrm>
            <a:off x="235670" y="1643013"/>
            <a:ext cx="115718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dirty="0"/>
              <a:t>“Voor ons als gepensioneerden betekent dit waarschijnlijk dat we over 2008 geen compensatie krijgen voor de gestegen kosten.</a:t>
            </a:r>
          </a:p>
          <a:p>
            <a:r>
              <a:rPr lang="nl-NL" sz="3200" b="1" i="1" dirty="0"/>
              <a:t>Moeten wij ons nu zorgen maken over de toekomst?</a:t>
            </a:r>
          </a:p>
          <a:p>
            <a:r>
              <a:rPr lang="nl-NL" sz="3200" b="1" i="1" dirty="0"/>
              <a:t>Waarschijnlijk niet, de meeste deskundigen verwachten vanaf 2010 een herstel. En als het vertrouwen er weer is bij ondernemers en consumenten, dan gaat het hard.”</a:t>
            </a:r>
          </a:p>
          <a:p>
            <a:endParaRPr lang="nl-NL" sz="3200" b="1" i="1" dirty="0"/>
          </a:p>
          <a:p>
            <a:r>
              <a:rPr lang="nl-NL" sz="3200" b="1" i="1" dirty="0"/>
              <a:t>“Het is mogelijk dat, als de dekkingsgraad weer op het niveau van 2007 zit (ca. 150%!!) er ruimte komt voor een inhaalindexering.”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4E1D189-6AB3-4D3D-B5BE-72A7DD9C8A49}"/>
              </a:ext>
            </a:extLst>
          </p:cNvPr>
          <p:cNvSpPr txBox="1"/>
          <p:nvPr/>
        </p:nvSpPr>
        <p:spPr>
          <a:xfrm>
            <a:off x="3647325" y="10274"/>
            <a:ext cx="7582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i="1" dirty="0">
                <a:solidFill>
                  <a:srgbClr val="00B050"/>
                </a:solidFill>
              </a:rPr>
              <a:t>Het kan verkeren…..</a:t>
            </a:r>
          </a:p>
        </p:txBody>
      </p:sp>
    </p:spTree>
    <p:extLst>
      <p:ext uri="{BB962C8B-B14F-4D97-AF65-F5344CB8AC3E}">
        <p14:creationId xmlns:p14="http://schemas.microsoft.com/office/powerpoint/2010/main" val="2222992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82FDE9-AEBB-4857-BE07-2C0017B3A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5068" y="-304800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b="1" i="1" dirty="0">
                <a:solidFill>
                  <a:srgbClr val="00B050"/>
                </a:solidFill>
                <a:latin typeface="+mn-lt"/>
              </a:rPr>
              <a:t>Ledenaantal </a:t>
            </a:r>
            <a:r>
              <a:rPr lang="nl-NL" sz="3600" b="1" i="1" dirty="0" err="1">
                <a:solidFill>
                  <a:srgbClr val="00B050"/>
                </a:solidFill>
                <a:latin typeface="+mn-lt"/>
              </a:rPr>
              <a:t>VvGH</a:t>
            </a:r>
            <a:endParaRPr lang="nl-NL" sz="3600" b="1" i="1" dirty="0">
              <a:solidFill>
                <a:srgbClr val="00B050"/>
              </a:solidFill>
              <a:latin typeface="+mn-lt"/>
            </a:endParaRP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EFD203EB-98E7-4627-9F03-F87C05E414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0397254"/>
              </p:ext>
            </p:extLst>
          </p:nvPr>
        </p:nvGraphicFramePr>
        <p:xfrm>
          <a:off x="838200" y="1020763"/>
          <a:ext cx="10515600" cy="515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04172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69A5DBC9-9E47-4FB1-AEF5-945B17362C50}"/>
              </a:ext>
            </a:extLst>
          </p:cNvPr>
          <p:cNvSpPr txBox="1"/>
          <p:nvPr/>
        </p:nvSpPr>
        <p:spPr>
          <a:xfrm>
            <a:off x="3913238" y="-105750"/>
            <a:ext cx="6882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i="1" dirty="0">
                <a:solidFill>
                  <a:srgbClr val="00B050"/>
                </a:solidFill>
              </a:rPr>
              <a:t>Belang van niet-actieven groeit</a:t>
            </a:r>
          </a:p>
        </p:txBody>
      </p:sp>
      <p:graphicFrame>
        <p:nvGraphicFramePr>
          <p:cNvPr id="5" name="Grafiek 4">
            <a:extLst>
              <a:ext uri="{FF2B5EF4-FFF2-40B4-BE49-F238E27FC236}">
                <a16:creationId xmlns:a16="http://schemas.microsoft.com/office/drawing/2014/main" id="{1D78DACA-1171-42A6-8DE5-24C2F33A32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8336537"/>
              </p:ext>
            </p:extLst>
          </p:nvPr>
        </p:nvGraphicFramePr>
        <p:xfrm>
          <a:off x="1538140" y="782424"/>
          <a:ext cx="9257122" cy="5731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4211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8663FAD-701C-4C1A-9EDD-24BE85448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67" y="982173"/>
            <a:ext cx="1525409" cy="23739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0BED04E-1CEB-4F45-9541-D197587E6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575" y="982173"/>
            <a:ext cx="3098870" cy="23739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18DA580-4AB8-4C2B-A0B1-459B5D7ED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669" y="982173"/>
            <a:ext cx="1899135" cy="23739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4140FDC-0454-4CEC-A7AC-D15A526FE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684" y="3988212"/>
            <a:ext cx="1578520" cy="23739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4A3CFFC-1501-4933-8B2B-56BB20C77A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73" y="3988212"/>
            <a:ext cx="2110149" cy="23739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EE0AA79-A937-45CC-90DF-DD0B166E3A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595" y="3988212"/>
            <a:ext cx="2110149" cy="23739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DB8BA8CF-0DAE-4568-9D16-B78BA71B3BB9}"/>
              </a:ext>
            </a:extLst>
          </p:cNvPr>
          <p:cNvSpPr txBox="1"/>
          <p:nvPr/>
        </p:nvSpPr>
        <p:spPr>
          <a:xfrm flipH="1">
            <a:off x="591066" y="3456708"/>
            <a:ext cx="17939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/>
              <a:t>1990 Erik van Leeuwen </a:t>
            </a:r>
          </a:p>
          <a:p>
            <a:r>
              <a:rPr lang="nl-NL" sz="1100" b="1" dirty="0"/>
              <a:t>Oprichtingsvergadering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AD99CBB-6BFD-45A7-80DC-AA9621044FC0}"/>
              </a:ext>
            </a:extLst>
          </p:cNvPr>
          <p:cNvSpPr txBox="1"/>
          <p:nvPr/>
        </p:nvSpPr>
        <p:spPr>
          <a:xfrm>
            <a:off x="5870936" y="3465512"/>
            <a:ext cx="30000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/>
              <a:t>1994-2000  Aad </a:t>
            </a:r>
            <a:r>
              <a:rPr lang="nl-NL" sz="1100" b="1" dirty="0" err="1"/>
              <a:t>Ferdinandus</a:t>
            </a:r>
            <a:endParaRPr lang="nl-NL" sz="1100" b="1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C3D3E05-5757-49EB-8FFA-341F6FEB2D2B}"/>
              </a:ext>
            </a:extLst>
          </p:cNvPr>
          <p:cNvSpPr txBox="1"/>
          <p:nvPr/>
        </p:nvSpPr>
        <p:spPr>
          <a:xfrm>
            <a:off x="9046669" y="3450711"/>
            <a:ext cx="22884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/>
              <a:t>2000 2006  Dick Leeuwenburg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EE1ABB8-995E-45B3-900F-FC9787FA6C0D}"/>
              </a:ext>
            </a:extLst>
          </p:cNvPr>
          <p:cNvSpPr txBox="1"/>
          <p:nvPr/>
        </p:nvSpPr>
        <p:spPr>
          <a:xfrm>
            <a:off x="1652684" y="6492935"/>
            <a:ext cx="29740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/>
              <a:t>2006-2015  Kees Westra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9B7AB77-DD10-4CA4-8437-EFAB71EBCB49}"/>
              </a:ext>
            </a:extLst>
          </p:cNvPr>
          <p:cNvSpPr txBox="1"/>
          <p:nvPr/>
        </p:nvSpPr>
        <p:spPr>
          <a:xfrm>
            <a:off x="4614674" y="6492935"/>
            <a:ext cx="21101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/>
              <a:t>2015-2017  Michiel Kamermans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3F42575-264F-45E4-86C9-31242DF5A105}"/>
              </a:ext>
            </a:extLst>
          </p:cNvPr>
          <p:cNvSpPr txBox="1"/>
          <p:nvPr/>
        </p:nvSpPr>
        <p:spPr>
          <a:xfrm>
            <a:off x="8147405" y="6492935"/>
            <a:ext cx="21575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/>
              <a:t>2017 – heden  Janine van Oosten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45275EE-F911-451B-BA1D-E2E96FA3DBA6}"/>
              </a:ext>
            </a:extLst>
          </p:cNvPr>
          <p:cNvSpPr txBox="1"/>
          <p:nvPr/>
        </p:nvSpPr>
        <p:spPr>
          <a:xfrm>
            <a:off x="3901461" y="26886"/>
            <a:ext cx="4573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i="1" dirty="0">
                <a:solidFill>
                  <a:srgbClr val="00B050"/>
                </a:solidFill>
                <a:latin typeface="+mn-lt"/>
              </a:rPr>
              <a:t>Voorzitters</a:t>
            </a:r>
            <a:endParaRPr lang="nl-NL" sz="36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15FC488-C710-4CB7-97BC-896E9ED64FD7}"/>
              </a:ext>
            </a:extLst>
          </p:cNvPr>
          <p:cNvSpPr txBox="1"/>
          <p:nvPr/>
        </p:nvSpPr>
        <p:spPr>
          <a:xfrm>
            <a:off x="3057296" y="3510572"/>
            <a:ext cx="14510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b="1" dirty="0"/>
              <a:t>1990-1994 Wim Kort</a:t>
            </a:r>
          </a:p>
        </p:txBody>
      </p:sp>
      <p:pic>
        <p:nvPicPr>
          <p:cNvPr id="8" name="Afbeelding 7" descr="Afbeelding met persoon, person, venster, staand&#10;&#10;Automatisch gegenereerde beschrijving">
            <a:extLst>
              <a:ext uri="{FF2B5EF4-FFF2-40B4-BE49-F238E27FC236}">
                <a16:creationId xmlns:a16="http://schemas.microsoft.com/office/drawing/2014/main" id="{EF09C404-95D7-493C-8964-0D0B395275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05" y="983673"/>
            <a:ext cx="2363420" cy="239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06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BFC48B5E-878E-4632-81A1-57D32AC8B7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414" y="5436407"/>
            <a:ext cx="11363325" cy="547501"/>
          </a:xfrm>
        </p:spPr>
        <p:txBody>
          <a:bodyPr>
            <a:noAutofit/>
          </a:bodyPr>
          <a:lstStyle/>
          <a:p>
            <a:r>
              <a:rPr lang="nl-NL" sz="4400" dirty="0"/>
              <a:t>Vereniging van Gepensioneerden bij Heineken</a:t>
            </a:r>
          </a:p>
          <a:p>
            <a:r>
              <a:rPr lang="nl-NL" sz="4400" dirty="0"/>
              <a:t>1990 - 2020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BB18AC3-1153-4BE6-893E-0BD50D5DB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4119"/>
            <a:ext cx="3105149" cy="553105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4EA646F9-3218-4637-8689-29D537A52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82857"/>
            <a:ext cx="9144000" cy="407768"/>
          </a:xfrm>
        </p:spPr>
        <p:txBody>
          <a:bodyPr>
            <a:normAutofit fontScale="90000"/>
          </a:bodyPr>
          <a:lstStyle/>
          <a:p>
            <a:endParaRPr lang="nl-NL" dirty="0"/>
          </a:p>
        </p:txBody>
      </p:sp>
      <p:pic>
        <p:nvPicPr>
          <p:cNvPr id="7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D58D4080-12E4-4162-802A-7BADA8D36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22" y="2352245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369CB0AA-33F5-4C61-B212-468573349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79" y="2366962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830FA711-5D7F-4CF5-ABF9-E4044C4A5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321" y="2381679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464B9D40-E3B3-482E-A26B-3462B39CA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537" y="2392716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344614A3-5387-4D0F-B8D5-3051BAFE0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753" y="2403441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B870586B-BFAC-4BAE-A605-67C424799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689" y="2426062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442BD2DB-D396-4AE5-A3A2-6258909F8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699" y="2403441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F0BAB26F-B043-4069-8293-E8F92394D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712" y="2402034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C19DCCCC-93C4-478C-88FA-3CB5CA81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127" y="2426062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A56586C1-CDB5-430B-9B1E-604B351DE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873" y="2440124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3D292B2A-6D49-4F57-857A-2B82E16A4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57" y="3428998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DF6BFD7C-F960-4EBF-9426-9DE7A1613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780" y="4472626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368D2B90-95FC-47CA-BB10-512AEECB8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95" y="3439165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45D96D77-286E-41C2-B61F-87FEDBA94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765" y="4484106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4E416EAD-A5B7-441D-BC65-147E5D984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280" y="3449330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343B7AB3-8816-48B7-A9D0-16345FDB3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260" y="3458434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5FAB415F-A576-4E49-8B98-0BFE0C678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003" y="4484106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21F5DAF6-81BF-4A39-8D46-CD664E40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983" y="4459398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DB6ED6F3-F1BC-4124-80A8-9A8ED4584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066" y="3428998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2021028B-73E2-42DC-889F-050F5EC9B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46" y="3439164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FBE196FD-F02F-4C0F-93AA-043E70415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77" y="3449329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298C30BE-A50F-4D2A-A72E-00ED2B604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372" y="3449329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2CD02343-0A5B-4D55-B41A-A5C795C42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20" y="3449329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19C1FA4F-C60F-458A-961F-99D0E47E4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615" y="3428998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F05CA8B3-56D0-4E38-9DA5-869843495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678" y="4467858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C3413D8E-4303-47DD-8DD1-AD8A59465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932" y="4448556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57439BCB-A7EB-460F-A69C-7A1C25D31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389" y="4458207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EE02B2EF-A745-4695-AB7E-CD18EA21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69" y="4479860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48F6E62C-5124-4C59-AE77-10560ABC3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844" y="4455832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Afbeeldingsresultaat voor afbeelding heineken bier in glas">
            <a:extLst>
              <a:ext uri="{FF2B5EF4-FFF2-40B4-BE49-F238E27FC236}">
                <a16:creationId xmlns:a16="http://schemas.microsoft.com/office/drawing/2014/main" id="{39479D00-3EEC-47DD-ABB9-786C39865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79" y="4455832"/>
            <a:ext cx="608601" cy="1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1680DBC5-D3A7-4C20-AF4F-FC4FB661B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32" y="648231"/>
            <a:ext cx="2064880" cy="17517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20EA8B5-D57E-4FD6-B04E-D5031D640C48}"/>
              </a:ext>
            </a:extLst>
          </p:cNvPr>
          <p:cNvSpPr txBox="1"/>
          <p:nvPr/>
        </p:nvSpPr>
        <p:spPr>
          <a:xfrm>
            <a:off x="3592260" y="2867976"/>
            <a:ext cx="4314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/>
              <a:t>Proost</a:t>
            </a:r>
          </a:p>
        </p:txBody>
      </p:sp>
    </p:spTree>
    <p:extLst>
      <p:ext uri="{BB962C8B-B14F-4D97-AF65-F5344CB8AC3E}">
        <p14:creationId xmlns:p14="http://schemas.microsoft.com/office/powerpoint/2010/main" val="2752068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B2B36A6-1A43-4A12-80F7-7BF1E4B35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5" y="1929254"/>
            <a:ext cx="2916165" cy="403402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7173D0F-3899-4636-8B15-0E7BE2C5D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88" y="2646296"/>
            <a:ext cx="3901440" cy="259994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77B3870-9CE7-4481-BB18-92659A3E0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141" y="4057650"/>
            <a:ext cx="3602843" cy="240095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E1B78C6-8F69-4F2D-A1AC-D237F83B22C2}"/>
              </a:ext>
            </a:extLst>
          </p:cNvPr>
          <p:cNvSpPr txBox="1"/>
          <p:nvPr/>
        </p:nvSpPr>
        <p:spPr>
          <a:xfrm>
            <a:off x="550105" y="6089275"/>
            <a:ext cx="2442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 err="1"/>
              <a:t>H.P.Heineken</a:t>
            </a:r>
            <a:endParaRPr lang="nl-NL" sz="32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C9AF48E-4426-45BC-BB14-7B477B8569C5}"/>
              </a:ext>
            </a:extLst>
          </p:cNvPr>
          <p:cNvSpPr txBox="1"/>
          <p:nvPr/>
        </p:nvSpPr>
        <p:spPr>
          <a:xfrm>
            <a:off x="322976" y="1095375"/>
            <a:ext cx="11299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/>
              <a:t>Instelling Heineken pensioenregeling op 23 jan. 1923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91825AA-938F-4FDA-BC50-1E5C652CB9B8}"/>
              </a:ext>
            </a:extLst>
          </p:cNvPr>
          <p:cNvSpPr txBox="1"/>
          <p:nvPr/>
        </p:nvSpPr>
        <p:spPr>
          <a:xfrm>
            <a:off x="3678555" y="-101603"/>
            <a:ext cx="7096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i="1" dirty="0">
                <a:solidFill>
                  <a:srgbClr val="00B050"/>
                </a:solidFill>
              </a:rPr>
              <a:t>In den beginne…</a:t>
            </a:r>
          </a:p>
        </p:txBody>
      </p:sp>
    </p:spTree>
    <p:extLst>
      <p:ext uri="{BB962C8B-B14F-4D97-AF65-F5344CB8AC3E}">
        <p14:creationId xmlns:p14="http://schemas.microsoft.com/office/powerpoint/2010/main" val="1093429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2AFD8875-027D-474C-B079-B4AA75579839}"/>
              </a:ext>
            </a:extLst>
          </p:cNvPr>
          <p:cNvSpPr/>
          <p:nvPr/>
        </p:nvSpPr>
        <p:spPr>
          <a:xfrm>
            <a:off x="72272" y="1532701"/>
            <a:ext cx="12047456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300" b="1" i="1" dirty="0">
                <a:solidFill>
                  <a:srgbClr val="5B3A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DIRECTIE, U ZIJ DANK GEBRACHT VOOR DIT ZOO BLIJ BERICHT</a:t>
            </a:r>
          </a:p>
          <a:p>
            <a:r>
              <a:rPr lang="nl-NL" sz="2300" b="1" i="1" dirty="0">
                <a:solidFill>
                  <a:srgbClr val="5B3A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EEN PENSIOENFONDS, SCHOONST IDEAAL, WERD NU DOOR U GESTICHT!</a:t>
            </a:r>
          </a:p>
          <a:p>
            <a:r>
              <a:rPr lang="nl-NL" sz="2300" b="1" i="1" dirty="0">
                <a:solidFill>
                  <a:srgbClr val="5B3A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OUDERDOM NIET MEER GEVREESD, VOL MOED VOORUIT EN BLIJ</a:t>
            </a:r>
          </a:p>
          <a:p>
            <a:r>
              <a:rPr lang="nl-NL" sz="2300" b="1" i="1" dirty="0">
                <a:solidFill>
                  <a:srgbClr val="5B3A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TOEKOMST BAART GEEN ZORGEN MEER, NU ZORGT DE BROUWERIJ.</a:t>
            </a:r>
          </a:p>
          <a:p>
            <a:endParaRPr lang="nl-NL" sz="2300" b="1" i="1" dirty="0">
              <a:solidFill>
                <a:srgbClr val="5B3A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300" b="1" i="1" dirty="0">
                <a:solidFill>
                  <a:srgbClr val="5B3A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MAATSCHAPPIJ DIE BLIJVE NOG EEN EEUWENTAL BESTAAN</a:t>
            </a:r>
          </a:p>
          <a:p>
            <a:r>
              <a:rPr lang="nl-NL" sz="2300" b="1" i="1" dirty="0">
                <a:solidFill>
                  <a:srgbClr val="5B3A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 ZAKEN OOK TEN GRONDE GAAN, ZIJ MOET STEEDS VOORWAARTS GAAN.</a:t>
            </a:r>
          </a:p>
          <a:p>
            <a:r>
              <a:rPr lang="nl-NL" sz="2300" b="1" i="1" dirty="0" err="1">
                <a:solidFill>
                  <a:srgbClr val="5B3A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’T</a:t>
            </a:r>
            <a:r>
              <a:rPr lang="nl-NL" sz="2300" b="1" i="1" dirty="0">
                <a:solidFill>
                  <a:srgbClr val="5B3A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DEBIET DAT NEME IMMER TOE, DIT ONZE WENSCH SLECHTS ZIJ.</a:t>
            </a:r>
          </a:p>
          <a:p>
            <a:r>
              <a:rPr lang="nl-NL" sz="2300" b="1" i="1" dirty="0">
                <a:solidFill>
                  <a:srgbClr val="5B3A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 OOK VERGA OF WAT OOK VALL, TOCH NOOIT DE BROUWERIJ.</a:t>
            </a:r>
            <a:endParaRPr lang="nl-NL" sz="2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84552DF-FF2C-481E-BBC8-0EF60E3C5219}"/>
              </a:ext>
            </a:extLst>
          </p:cNvPr>
          <p:cNvSpPr txBox="1"/>
          <p:nvPr/>
        </p:nvSpPr>
        <p:spPr>
          <a:xfrm>
            <a:off x="3676454" y="-84841"/>
            <a:ext cx="626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i="1" dirty="0">
                <a:solidFill>
                  <a:srgbClr val="00B050"/>
                </a:solidFill>
              </a:rPr>
              <a:t>De dank is groot….</a:t>
            </a:r>
          </a:p>
        </p:txBody>
      </p:sp>
    </p:spTree>
    <p:extLst>
      <p:ext uri="{BB962C8B-B14F-4D97-AF65-F5344CB8AC3E}">
        <p14:creationId xmlns:p14="http://schemas.microsoft.com/office/powerpoint/2010/main" val="222585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2AFD8875-027D-474C-B079-B4AA75579839}"/>
              </a:ext>
            </a:extLst>
          </p:cNvPr>
          <p:cNvSpPr/>
          <p:nvPr/>
        </p:nvSpPr>
        <p:spPr>
          <a:xfrm>
            <a:off x="188537" y="1234912"/>
            <a:ext cx="469454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00" i="1" dirty="0">
                <a:solidFill>
                  <a:srgbClr val="5B3A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DIRECTIE, U ZIJ DANK GEBRACHT VOOR DIT ZOO BLIJ BERICHT</a:t>
            </a:r>
          </a:p>
          <a:p>
            <a:r>
              <a:rPr lang="nl-NL" sz="1000" i="1" dirty="0">
                <a:solidFill>
                  <a:srgbClr val="5B3A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EEN PENSIOENFONDS, SCHOONST IDEAAL, WERD NU DOOR U GESTICHT!</a:t>
            </a:r>
          </a:p>
          <a:p>
            <a:r>
              <a:rPr lang="nl-NL" sz="1000" i="1" dirty="0">
                <a:solidFill>
                  <a:srgbClr val="5B3A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OUDERDOM NIET MEER GEVREESD, VOL MOED VOORUIT EN BLIJ</a:t>
            </a:r>
          </a:p>
          <a:p>
            <a:r>
              <a:rPr lang="nl-NL" sz="1000" i="1" dirty="0">
                <a:solidFill>
                  <a:srgbClr val="5B3A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TOEKOMST BAART GEEN ZORGEN MEER, NU ZORGT DE BROUWERIJ.</a:t>
            </a:r>
          </a:p>
          <a:p>
            <a:endParaRPr lang="nl-NL" sz="1000" i="1" dirty="0">
              <a:solidFill>
                <a:srgbClr val="5B3A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1000" i="1" dirty="0">
                <a:solidFill>
                  <a:srgbClr val="5B3A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MAATSCHAPPIJ DIE BLIJVE NOG EEN EEUWENTAL BESTAAN</a:t>
            </a:r>
          </a:p>
          <a:p>
            <a:r>
              <a:rPr lang="nl-NL" sz="1000" i="1" dirty="0">
                <a:solidFill>
                  <a:srgbClr val="5B3A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 ZAKEN OOK TEN GRONDE GAAN, ZIJ MOET STEEDS VOORWAARTS GAAN.</a:t>
            </a:r>
          </a:p>
          <a:p>
            <a:r>
              <a:rPr lang="nl-NL" sz="1000" i="1" dirty="0" err="1">
                <a:solidFill>
                  <a:srgbClr val="5B3A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’T</a:t>
            </a:r>
            <a:r>
              <a:rPr lang="nl-NL" sz="1000" i="1" dirty="0">
                <a:solidFill>
                  <a:srgbClr val="5B3A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DEBIET DAT NEME IMMER TOE, DIT ONZE WENSCH SLECHTS ZIJ.</a:t>
            </a:r>
          </a:p>
          <a:p>
            <a:r>
              <a:rPr lang="nl-NL" sz="1000" i="1" dirty="0">
                <a:solidFill>
                  <a:srgbClr val="5B3A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 OOK VERGA OF WAT OOK VALL, TOCH NOOIT DE BROUWERIJ</a:t>
            </a:r>
            <a:r>
              <a:rPr lang="nl-NL" sz="1200" dirty="0">
                <a:solidFill>
                  <a:srgbClr val="5B3A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l-N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84552DF-FF2C-481E-BBC8-0EF60E3C5219}"/>
              </a:ext>
            </a:extLst>
          </p:cNvPr>
          <p:cNvSpPr txBox="1"/>
          <p:nvPr/>
        </p:nvSpPr>
        <p:spPr>
          <a:xfrm>
            <a:off x="3676454" y="-84841"/>
            <a:ext cx="626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i="1" dirty="0">
                <a:solidFill>
                  <a:srgbClr val="00B050"/>
                </a:solidFill>
              </a:rPr>
              <a:t>De dank is groot….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1BA5771-A9A0-45EE-97E2-7EEA8EA60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31" y="2630078"/>
            <a:ext cx="6232820" cy="392130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718073A-E327-4A60-9845-739DC1A6956E}"/>
              </a:ext>
            </a:extLst>
          </p:cNvPr>
          <p:cNvSpPr txBox="1"/>
          <p:nvPr/>
        </p:nvSpPr>
        <p:spPr>
          <a:xfrm>
            <a:off x="4977353" y="1168741"/>
            <a:ext cx="69287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/>
              <a:t>Het brouwerijkoor van de HBM zingt op </a:t>
            </a:r>
          </a:p>
          <a:p>
            <a:r>
              <a:rPr lang="nl-NL" sz="2400" b="1" dirty="0"/>
              <a:t>13 feb. 1923 dit lied voor de directie, </a:t>
            </a:r>
          </a:p>
          <a:p>
            <a:r>
              <a:rPr lang="nl-NL" sz="2400" b="1" dirty="0"/>
              <a:t>als dank voor het instellen van een pensioenfonds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7E92C01-9AF5-4DEE-8584-69F0F86DB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16" y="3429000"/>
            <a:ext cx="3495276" cy="231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93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B2B36A6-1A43-4A12-80F7-7BF1E4B35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91" y="1882826"/>
            <a:ext cx="864472" cy="119585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7173D0F-3899-4636-8B15-0E7BE2C5D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944" y="1876423"/>
            <a:ext cx="1813695" cy="120865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77B3870-9CE7-4481-BB18-92659A3E0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772" y="1878201"/>
            <a:ext cx="1742673" cy="116132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C9AF48E-4426-45BC-BB14-7B477B8569C5}"/>
              </a:ext>
            </a:extLst>
          </p:cNvPr>
          <p:cNvSpPr txBox="1"/>
          <p:nvPr/>
        </p:nvSpPr>
        <p:spPr>
          <a:xfrm>
            <a:off x="322976" y="1095375"/>
            <a:ext cx="6845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Instelling Heineken pensioenregeling op 23 jan. 1923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91825AA-938F-4FDA-BC50-1E5C652CB9B8}"/>
              </a:ext>
            </a:extLst>
          </p:cNvPr>
          <p:cNvSpPr txBox="1"/>
          <p:nvPr/>
        </p:nvSpPr>
        <p:spPr>
          <a:xfrm>
            <a:off x="3678555" y="-101603"/>
            <a:ext cx="7096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i="1" dirty="0">
                <a:solidFill>
                  <a:srgbClr val="00B050"/>
                </a:solidFill>
              </a:rPr>
              <a:t>Overgang naar Stichting HPF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55C13E3-9BBC-41E6-A490-005F4D2D56D1}"/>
              </a:ext>
            </a:extLst>
          </p:cNvPr>
          <p:cNvSpPr txBox="1"/>
          <p:nvPr/>
        </p:nvSpPr>
        <p:spPr>
          <a:xfrm>
            <a:off x="735291" y="4308049"/>
            <a:ext cx="10190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30 april 1952</a:t>
            </a:r>
          </a:p>
          <a:p>
            <a:endParaRPr lang="nl-NL" sz="3600" b="1" dirty="0"/>
          </a:p>
          <a:p>
            <a:r>
              <a:rPr lang="nl-NL" sz="3600" b="1" dirty="0"/>
              <a:t>Oprichting Stichting Heineken Pensioenfonds</a:t>
            </a:r>
          </a:p>
        </p:txBody>
      </p:sp>
    </p:spTree>
    <p:extLst>
      <p:ext uri="{BB962C8B-B14F-4D97-AF65-F5344CB8AC3E}">
        <p14:creationId xmlns:p14="http://schemas.microsoft.com/office/powerpoint/2010/main" val="3587875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562DC7-0E62-4627-90D8-3B164E563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9B32CEC-C24E-433E-93DE-F069725C6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12817" y="683661"/>
            <a:ext cx="3888507" cy="55286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508B93F-F679-488F-9CCA-BACA09ADA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794225"/>
            <a:ext cx="3999315" cy="541803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1BC47AF-2DA0-4265-98D1-3E68AE56DB9D}"/>
              </a:ext>
            </a:extLst>
          </p:cNvPr>
          <p:cNvSpPr txBox="1"/>
          <p:nvPr/>
        </p:nvSpPr>
        <p:spPr>
          <a:xfrm>
            <a:off x="3374795" y="-78630"/>
            <a:ext cx="8154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i="1" dirty="0">
                <a:solidFill>
                  <a:srgbClr val="00B050"/>
                </a:solidFill>
              </a:rPr>
              <a:t>1963, een begin van communicatie….</a:t>
            </a:r>
          </a:p>
        </p:txBody>
      </p:sp>
    </p:spTree>
    <p:extLst>
      <p:ext uri="{BB962C8B-B14F-4D97-AF65-F5344CB8AC3E}">
        <p14:creationId xmlns:p14="http://schemas.microsoft.com/office/powerpoint/2010/main" val="1036386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773B8-9847-42AB-95E4-F0093201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5981" y="-387596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b="1" i="1" dirty="0">
                <a:solidFill>
                  <a:srgbClr val="00B050"/>
                </a:solidFill>
                <a:latin typeface="+mn-lt"/>
              </a:rPr>
              <a:t>Wat ging er aan vooraf?  (1)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5DB767-0611-453F-9990-BC1F282AA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597" y="826383"/>
            <a:ext cx="11684432" cy="5470722"/>
          </a:xfrm>
        </p:spPr>
        <p:txBody>
          <a:bodyPr>
            <a:normAutofit fontScale="25000" lnSpcReduction="20000"/>
          </a:bodyPr>
          <a:lstStyle/>
          <a:p>
            <a:r>
              <a:rPr lang="nl-NL" sz="14400" b="1" dirty="0"/>
              <a:t>t/m 1986:  	Totaal pensioen = AOW + bedrijfspensioen </a:t>
            </a:r>
            <a:br>
              <a:rPr lang="nl-NL" sz="14400" b="1" dirty="0"/>
            </a:br>
            <a:r>
              <a:rPr lang="nl-NL" sz="14400" b="1" dirty="0"/>
              <a:t>			</a:t>
            </a:r>
            <a:br>
              <a:rPr lang="nl-NL" sz="14400" b="1" dirty="0"/>
            </a:br>
            <a:r>
              <a:rPr lang="nl-NL" sz="14400" b="1" dirty="0"/>
              <a:t>			Welvaartsvast</a:t>
            </a:r>
            <a:br>
              <a:rPr lang="nl-NL" sz="14400" b="1" dirty="0"/>
            </a:br>
            <a:r>
              <a:rPr lang="nl-NL" sz="14400" b="1" dirty="0"/>
              <a:t>			</a:t>
            </a:r>
            <a:br>
              <a:rPr lang="nl-NL" sz="14400" b="1" dirty="0"/>
            </a:br>
            <a:r>
              <a:rPr lang="nl-NL" sz="14400" b="1" dirty="0"/>
              <a:t>			Uitbetaling door HPF</a:t>
            </a:r>
            <a:br>
              <a:rPr lang="nl-NL" sz="14400" b="1" dirty="0"/>
            </a:br>
            <a:br>
              <a:rPr lang="nl-NL" sz="14400" b="1" dirty="0"/>
            </a:br>
            <a:endParaRPr lang="nl-NL" sz="14400" b="1" dirty="0"/>
          </a:p>
          <a:p>
            <a:r>
              <a:rPr lang="nl-NL" sz="14400" b="1" dirty="0"/>
              <a:t>1987: 		Franchise regeling: </a:t>
            </a:r>
            <a:br>
              <a:rPr lang="nl-NL" sz="14400" b="1" dirty="0"/>
            </a:br>
            <a:r>
              <a:rPr lang="nl-NL" sz="14400" b="1" dirty="0"/>
              <a:t>			splitsing AOW en bedrijfspensioen</a:t>
            </a:r>
            <a:br>
              <a:rPr lang="nl-NL" sz="14400" b="1" dirty="0"/>
            </a:br>
            <a:r>
              <a:rPr lang="nl-NL" sz="14400" b="1" dirty="0"/>
              <a:t>			</a:t>
            </a:r>
            <a:br>
              <a:rPr lang="nl-NL" sz="14400" b="1" dirty="0"/>
            </a:br>
            <a:r>
              <a:rPr lang="nl-NL" sz="14400" b="1" dirty="0"/>
              <a:t>			Welvaartsvast </a:t>
            </a:r>
            <a:br>
              <a:rPr lang="nl-NL" sz="14400" b="1" dirty="0"/>
            </a:br>
            <a:r>
              <a:rPr lang="nl-NL" sz="14400" b="1" dirty="0"/>
              <a:t>			</a:t>
            </a:r>
            <a:br>
              <a:rPr lang="nl-NL" sz="14400" b="1" dirty="0"/>
            </a:br>
            <a:r>
              <a:rPr lang="nl-NL" sz="14400" b="1" dirty="0"/>
              <a:t>			Indien nodig, aanvulling op AOW door HPF</a:t>
            </a:r>
          </a:p>
          <a:p>
            <a:pPr marL="0" indent="0">
              <a:buNone/>
            </a:pPr>
            <a:br>
              <a:rPr lang="nl-NL" sz="14400" dirty="0"/>
            </a:br>
            <a:br>
              <a:rPr lang="nl-NL" sz="3200" dirty="0"/>
            </a:br>
            <a:endParaRPr lang="nl-NL" sz="4300" b="1" dirty="0"/>
          </a:p>
          <a:p>
            <a:endParaRPr lang="nl-NL" dirty="0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E81F0E96-8A19-407B-85F0-D94D65B12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074" y="1235064"/>
            <a:ext cx="2000833" cy="275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78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0D129-49A1-4A87-B385-D04CD83E6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655" y="466726"/>
            <a:ext cx="7003919" cy="161924"/>
          </a:xfrm>
        </p:spPr>
        <p:txBody>
          <a:bodyPr>
            <a:noAutofit/>
          </a:bodyPr>
          <a:lstStyle/>
          <a:p>
            <a:r>
              <a:rPr lang="nl-NL" sz="3600" b="1" i="1" dirty="0">
                <a:solidFill>
                  <a:srgbClr val="00B050"/>
                </a:solidFill>
                <a:latin typeface="+mn-lt"/>
              </a:rPr>
              <a:t>Wat ging er aan vooraf? (2)</a:t>
            </a:r>
            <a:br>
              <a:rPr lang="nl-NL" sz="3200" i="1" dirty="0">
                <a:latin typeface="+mn-lt"/>
              </a:rPr>
            </a:br>
            <a:endParaRPr lang="nl-NL" sz="3200" i="1" dirty="0"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BE2785-FB89-4BA5-BA2D-566512841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1552309"/>
            <a:ext cx="11534775" cy="4765003"/>
          </a:xfrm>
        </p:spPr>
        <p:txBody>
          <a:bodyPr>
            <a:noAutofit/>
          </a:bodyPr>
          <a:lstStyle/>
          <a:p>
            <a:r>
              <a:rPr lang="nl-NL" sz="3600" b="1" dirty="0"/>
              <a:t>Kabinetten Lubbers bezuinigingen</a:t>
            </a:r>
          </a:p>
          <a:p>
            <a:r>
              <a:rPr lang="nl-NL" sz="3600" b="1" dirty="0"/>
              <a:t>Verlaging werkgeverspremie ABP </a:t>
            </a:r>
          </a:p>
          <a:p>
            <a:r>
              <a:rPr lang="nl-NL" sz="3600" b="1" dirty="0"/>
              <a:t>VUT gedeeltelijk betaald uit pot ABP</a:t>
            </a:r>
          </a:p>
          <a:p>
            <a:r>
              <a:rPr lang="nl-NL" sz="3600" b="1" dirty="0"/>
              <a:t>Beurscrash in 1987</a:t>
            </a:r>
          </a:p>
          <a:p>
            <a:r>
              <a:rPr lang="nl-NL" sz="3600" b="1" dirty="0"/>
              <a:t>1990 wet Nypels: instelling Deelnemersraad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3A8C321-1BE0-4AC7-B856-F9EE3E1B85CE}"/>
              </a:ext>
            </a:extLst>
          </p:cNvPr>
          <p:cNvSpPr txBox="1"/>
          <p:nvPr/>
        </p:nvSpPr>
        <p:spPr>
          <a:xfrm>
            <a:off x="609600" y="699842"/>
            <a:ext cx="38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i="1" u="sng" dirty="0"/>
              <a:t>De roerige jaren 80</a:t>
            </a:r>
          </a:p>
        </p:txBody>
      </p:sp>
      <p:pic>
        <p:nvPicPr>
          <p:cNvPr id="6" name="Afbeelding 5" descr="Afbeelding met tekst, boek&#10;&#10;Automatisch gegenereerde beschrijving">
            <a:extLst>
              <a:ext uri="{FF2B5EF4-FFF2-40B4-BE49-F238E27FC236}">
                <a16:creationId xmlns:a16="http://schemas.microsoft.com/office/drawing/2014/main" id="{249CD3E5-228E-41FB-8430-39D6AB0B6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029" y="1525665"/>
            <a:ext cx="3791712" cy="24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84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4DF87-CD94-4DC4-BE23-DF2C9A46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199" y="0"/>
            <a:ext cx="7991475" cy="674535"/>
          </a:xfrm>
        </p:spPr>
        <p:txBody>
          <a:bodyPr>
            <a:normAutofit/>
          </a:bodyPr>
          <a:lstStyle/>
          <a:p>
            <a:r>
              <a:rPr lang="nl-NL" sz="3600" b="1" i="1" dirty="0">
                <a:solidFill>
                  <a:srgbClr val="00B050"/>
                </a:solidFill>
                <a:latin typeface="+mn-lt"/>
              </a:rPr>
              <a:t>1990, personen van het eerste uur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0E60B60-FF69-45D6-91D1-DFD6E2A53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39660"/>
            <a:ext cx="7349951" cy="554402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0BA2C34-20AC-4BDC-9C24-992C907F19CC}"/>
              </a:ext>
            </a:extLst>
          </p:cNvPr>
          <p:cNvSpPr txBox="1"/>
          <p:nvPr/>
        </p:nvSpPr>
        <p:spPr>
          <a:xfrm>
            <a:off x="7550870" y="1875934"/>
            <a:ext cx="27903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v.l.n.r.</a:t>
            </a:r>
          </a:p>
          <a:p>
            <a:r>
              <a:rPr lang="nl-NL" sz="2800" dirty="0"/>
              <a:t>Aad </a:t>
            </a:r>
            <a:r>
              <a:rPr lang="nl-NL" sz="2800" dirty="0" err="1"/>
              <a:t>Ferdinandus</a:t>
            </a:r>
            <a:endParaRPr lang="nl-NL" sz="2800" dirty="0"/>
          </a:p>
          <a:p>
            <a:r>
              <a:rPr lang="nl-NL" sz="2800" dirty="0"/>
              <a:t>Erik van Leeuwen</a:t>
            </a:r>
          </a:p>
          <a:p>
            <a:r>
              <a:rPr lang="nl-NL" sz="2800" dirty="0"/>
              <a:t>Henk Bolk</a:t>
            </a:r>
          </a:p>
        </p:txBody>
      </p:sp>
    </p:spTree>
    <p:extLst>
      <p:ext uri="{BB962C8B-B14F-4D97-AF65-F5344CB8AC3E}">
        <p14:creationId xmlns:p14="http://schemas.microsoft.com/office/powerpoint/2010/main" val="354643202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2035</TotalTime>
  <Words>898</Words>
  <Application>Microsoft Office PowerPoint</Application>
  <PresentationFormat>Breedbeeld</PresentationFormat>
  <Paragraphs>127</Paragraphs>
  <Slides>18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ging er aan vooraf?  (1)</vt:lpstr>
      <vt:lpstr>Wat ging er aan vooraf? (2) </vt:lpstr>
      <vt:lpstr>1990, personen van het eerste uur</vt:lpstr>
      <vt:lpstr>Waar ging het om?</vt:lpstr>
      <vt:lpstr>PowerPoint-presentatie</vt:lpstr>
      <vt:lpstr>PowerPoint-presentatie</vt:lpstr>
      <vt:lpstr>PowerPoint-presentatie</vt:lpstr>
      <vt:lpstr>PowerPoint-presentatie</vt:lpstr>
      <vt:lpstr>Ledenaantal VvGH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Roelf Duursema</dc:creator>
  <cp:lastModifiedBy>Roelf Duursema</cp:lastModifiedBy>
  <cp:revision>170</cp:revision>
  <cp:lastPrinted>2020-02-13T20:14:55Z</cp:lastPrinted>
  <dcterms:created xsi:type="dcterms:W3CDTF">2020-01-15T19:47:20Z</dcterms:created>
  <dcterms:modified xsi:type="dcterms:W3CDTF">2021-10-06T10:52:53Z</dcterms:modified>
</cp:coreProperties>
</file>